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oboto"/>
      <p:regular r:id="rId14"/>
      <p:bold r:id="rId15"/>
      <p:italic r:id="rId16"/>
      <p:boldItalic r:id="rId17"/>
    </p:embeddedFont>
    <p:embeddedFont>
      <p:font typeface="Roboto Medium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Medium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RobotoMedium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Medium-bold.fntdata"/><Relationship Id="rId6" Type="http://schemas.openxmlformats.org/officeDocument/2006/relationships/slide" Target="slides/slide1.xml"/><Relationship Id="rId18" Type="http://schemas.openxmlformats.org/officeDocument/2006/relationships/font" Target="fonts/RobotoMedium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8f9ea6a0aa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8f9ea6a0aa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91820dcc26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91820dcc26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8f9ea6a0aa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8f9ea6a0aa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94600cbab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94600cbab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8f9ea6a0aa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8f9ea6a0aa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91027eaeaa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91027eaeaa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9263dfc85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9263dfc85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528700" y="1818950"/>
            <a:ext cx="6044700" cy="138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800">
                <a:latin typeface="Roboto"/>
                <a:ea typeface="Roboto"/>
                <a:cs typeface="Roboto"/>
                <a:sym typeface="Roboto"/>
              </a:rPr>
              <a:t>Recomendaciones en el uso de imágenes </a:t>
            </a:r>
            <a:endParaRPr b="1" sz="3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632550" y="404550"/>
            <a:ext cx="5901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Coordinación Estatal de Comunicación Social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9627" y="1700425"/>
            <a:ext cx="1769017" cy="1617949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/>
          <p:nvPr/>
        </p:nvSpPr>
        <p:spPr>
          <a:xfrm>
            <a:off x="2262075" y="-12900"/>
            <a:ext cx="43200" cy="5169300"/>
          </a:xfrm>
          <a:prstGeom prst="rect">
            <a:avLst/>
          </a:prstGeom>
          <a:solidFill>
            <a:srgbClr val="274E1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/>
          <p:nvPr/>
        </p:nvSpPr>
        <p:spPr>
          <a:xfrm>
            <a:off x="-13425" y="4570800"/>
            <a:ext cx="9226200" cy="5727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>
            <p:ph type="title"/>
          </p:nvPr>
        </p:nvSpPr>
        <p:spPr>
          <a:xfrm>
            <a:off x="682250" y="318185"/>
            <a:ext cx="5608800" cy="107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oboto Medium"/>
                <a:ea typeface="Roboto Medium"/>
                <a:cs typeface="Roboto Medium"/>
                <a:sym typeface="Roboto Medium"/>
              </a:rPr>
              <a:t>Recomendaciones en el 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oboto Medium"/>
                <a:ea typeface="Roboto Medium"/>
                <a:cs typeface="Roboto Medium"/>
                <a:sym typeface="Roboto Medium"/>
              </a:rPr>
              <a:t>uso de imágenes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775750" y="1393675"/>
            <a:ext cx="8096700" cy="305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Introducción</a:t>
            </a:r>
            <a:endParaRPr b="1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Se consideran datos sensibles el nombre propio, voz, pseudónimo, apariencia, rasgos o atributos físicos, de personalidad y comportamiento, firma y demás elementos y factores que definen a una persona desde los puntos de vista físico y moral.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Los elementos mencionados se consideran en la Ley de Protección de Datos Personales en Posesión de Particulares, en la Ley de Derechos de Autor y en la Ley de Niñas, Niños y Adolescentes del Estado de Sinaloa.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5446300" y="4570788"/>
            <a:ext cx="3627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FFFFFF"/>
                </a:solidFill>
              </a:rPr>
              <a:t>Universidad Pedagógica del Estado de Sinaloa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FFFFFF"/>
                </a:solidFill>
              </a:rPr>
              <a:t>Coordinación Estatal de Comunicación Social</a:t>
            </a:r>
            <a:endParaRPr sz="1000">
              <a:solidFill>
                <a:srgbClr val="FFFFFF"/>
              </a:solidFill>
            </a:endParaRPr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37400" y="4695436"/>
            <a:ext cx="353650" cy="3234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/>
          <p:nvPr/>
        </p:nvSpPr>
        <p:spPr>
          <a:xfrm>
            <a:off x="-13425" y="4570800"/>
            <a:ext cx="9226200" cy="5727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679975" y="621750"/>
            <a:ext cx="8096700" cy="113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Con el propósito de respetar tales derechos, se emiten las siguientes recomendaciones a considerar en presentaciones y cualquier grabación en audio o video.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5446300" y="4570788"/>
            <a:ext cx="3627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FFFFFF"/>
                </a:solidFill>
              </a:rPr>
              <a:t>Universidad Pedagógica del Estado de Sinaloa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FFFFFF"/>
                </a:solidFill>
              </a:rPr>
              <a:t>Coordinación Estatal de Comunicación Social</a:t>
            </a:r>
            <a:endParaRPr sz="1000">
              <a:solidFill>
                <a:srgbClr val="FFFFFF"/>
              </a:solidFill>
            </a:endParaRPr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37400" y="4695436"/>
            <a:ext cx="353650" cy="323427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751800" y="1759350"/>
            <a:ext cx="8096700" cy="253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Las imágenes que presenten rostros deberán contar con la autorización de la(s) persona(s) que en ella aparecen, de no ser así deberán presentarse con el rostro difuminado o en una toma que no permita identificar su rostro o algún rasgo característico.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Bajo ninguna circunstancia podrán presentarse imágenes de menores sin la autorización formal de la madre, padre o tutor(a).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/>
          <p:nvPr/>
        </p:nvSpPr>
        <p:spPr>
          <a:xfrm>
            <a:off x="-13425" y="4461000"/>
            <a:ext cx="9226200" cy="682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6"/>
          <p:cNvSpPr txBox="1"/>
          <p:nvPr/>
        </p:nvSpPr>
        <p:spPr>
          <a:xfrm>
            <a:off x="5335275" y="4486738"/>
            <a:ext cx="3627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FFFFFF"/>
                </a:solidFill>
              </a:rPr>
              <a:t>Universidad Pedagógica del Estado de Sinaloa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FFFFFF"/>
                </a:solidFill>
              </a:rPr>
              <a:t>Coordinación Estatal de Comunicación Social</a:t>
            </a:r>
            <a:endParaRPr sz="1000">
              <a:solidFill>
                <a:srgbClr val="FFFFFF"/>
              </a:solidFill>
            </a:endParaRPr>
          </a:p>
        </p:txBody>
      </p:sp>
      <p:pic>
        <p:nvPicPr>
          <p:cNvPr id="82" name="Google Shape;8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67981" y="4536440"/>
            <a:ext cx="489420" cy="447625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770425" y="424085"/>
            <a:ext cx="8096700" cy="129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Bajo ninguna circunstancia podrán emplearse imágenes de personas con discapacidad, a menos de que se cuente con su autorización expresa en el caso de mayores de edad, o con la autorización de la madre, padre o tutor(a) tratándose de menores de edad.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770425" y="1664689"/>
            <a:ext cx="8096700" cy="6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Las imágenes deberán fomentar la equidad y la inclusión procurando, de ser posible, el equilibrio en la presencia de hombres y mujeres.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770425" y="2458755"/>
            <a:ext cx="8096700" cy="10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Bajo ninguna circunstancia las imágenes fomentarán la discriminación por edad, género, orientación sexual, discapacidad, estatus social o cualquier otra que atente contra la dignidad humana.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770425" y="3464950"/>
            <a:ext cx="7746900" cy="6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Las imágenes no deberán hacer proselitismo político o religioso, como tampoco promover mensajes que favorezcan intereses partidistas.  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/>
          <p:nvPr/>
        </p:nvSpPr>
        <p:spPr>
          <a:xfrm>
            <a:off x="-13425" y="4458600"/>
            <a:ext cx="9226200" cy="6849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7"/>
          <p:cNvSpPr txBox="1"/>
          <p:nvPr/>
        </p:nvSpPr>
        <p:spPr>
          <a:xfrm>
            <a:off x="5335275" y="4486738"/>
            <a:ext cx="3627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FFFFFF"/>
                </a:solidFill>
              </a:rPr>
              <a:t>Universidad Pedagógica del Estado de Sinaloa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FFFFFF"/>
                </a:solidFill>
              </a:rPr>
              <a:t>Coordinación Estatal de Comunicación Social</a:t>
            </a:r>
            <a:endParaRPr sz="1000">
              <a:solidFill>
                <a:srgbClr val="FFFFFF"/>
              </a:solidFill>
            </a:endParaRPr>
          </a:p>
        </p:txBody>
      </p:sp>
      <p:pic>
        <p:nvPicPr>
          <p:cNvPr id="93" name="Google Shape;9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03750" y="4610936"/>
            <a:ext cx="353650" cy="323427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7"/>
          <p:cNvSpPr txBox="1"/>
          <p:nvPr>
            <p:ph idx="1" type="body"/>
          </p:nvPr>
        </p:nvSpPr>
        <p:spPr>
          <a:xfrm>
            <a:off x="770425" y="424076"/>
            <a:ext cx="8096700" cy="6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Se recomienda citar el crédito del autor(a) de las imágenes, en caso de conocerse.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5" name="Google Shape;95;p17"/>
          <p:cNvSpPr txBox="1"/>
          <p:nvPr>
            <p:ph idx="1" type="body"/>
          </p:nvPr>
        </p:nvSpPr>
        <p:spPr>
          <a:xfrm>
            <a:off x="770425" y="1167814"/>
            <a:ext cx="8096700" cy="6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Se recomienda emplear imágenes provenientes de bancos de imágenes libres de derechos de autor, o bien de sitios oficiales tales como Gobierno o Unesco.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6" name="Google Shape;96;p17"/>
          <p:cNvSpPr txBox="1"/>
          <p:nvPr>
            <p:ph idx="1" type="body"/>
          </p:nvPr>
        </p:nvSpPr>
        <p:spPr>
          <a:xfrm>
            <a:off x="770425" y="1999052"/>
            <a:ext cx="8096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Se recomienda privilegiar el uso de ilustraciones sobre el de fotografías.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7" name="Google Shape;97;p17"/>
          <p:cNvSpPr txBox="1"/>
          <p:nvPr>
            <p:ph idx="1" type="body"/>
          </p:nvPr>
        </p:nvSpPr>
        <p:spPr>
          <a:xfrm>
            <a:off x="770425" y="2455425"/>
            <a:ext cx="7958700" cy="13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Puede dirigirse a la Coordinación de Comunicación Social para recibir apoyo con las imágenes de archivo, a través del correo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comunicacion.social@upes.edu.mx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/>
          <p:nvPr/>
        </p:nvSpPr>
        <p:spPr>
          <a:xfrm>
            <a:off x="-13425" y="4458600"/>
            <a:ext cx="9226200" cy="6849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8"/>
          <p:cNvSpPr txBox="1"/>
          <p:nvPr/>
        </p:nvSpPr>
        <p:spPr>
          <a:xfrm>
            <a:off x="5447275" y="4570788"/>
            <a:ext cx="3627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FFFFFF"/>
                </a:solidFill>
              </a:rPr>
              <a:t>Universidad Pedagógica del Estado de Sinaloa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FFFFFF"/>
                </a:solidFill>
              </a:rPr>
              <a:t>Coordinación Estatal de Comunicación Social</a:t>
            </a:r>
            <a:endParaRPr sz="1000">
              <a:solidFill>
                <a:srgbClr val="FFFFFF"/>
              </a:solidFill>
            </a:endParaRPr>
          </a:p>
        </p:txBody>
      </p:sp>
      <p:pic>
        <p:nvPicPr>
          <p:cNvPr id="104" name="Google Shape;10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87450" y="4639336"/>
            <a:ext cx="353650" cy="323427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8"/>
          <p:cNvSpPr txBox="1"/>
          <p:nvPr>
            <p:ph idx="1" type="body"/>
          </p:nvPr>
        </p:nvSpPr>
        <p:spPr>
          <a:xfrm>
            <a:off x="644625" y="255300"/>
            <a:ext cx="1448400" cy="5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Videos</a:t>
            </a:r>
            <a:endParaRPr b="1" sz="22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6" name="Google Shape;106;p18"/>
          <p:cNvSpPr txBox="1"/>
          <p:nvPr>
            <p:ph idx="1" type="body"/>
          </p:nvPr>
        </p:nvSpPr>
        <p:spPr>
          <a:xfrm>
            <a:off x="604400" y="738725"/>
            <a:ext cx="7909800" cy="10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Cuando se trate de videos producidos de manera externa a la UPES, mediante contratación particular, la UPES se reserva el derecho de dar a conocer el nombre y/o logotipo de la casa productora.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7" name="Google Shape;107;p18"/>
          <p:cNvSpPr txBox="1"/>
          <p:nvPr>
            <p:ph idx="1" type="body"/>
          </p:nvPr>
        </p:nvSpPr>
        <p:spPr>
          <a:xfrm>
            <a:off x="564050" y="1745825"/>
            <a:ext cx="7990500" cy="247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En videos producidos a través de patrocinios, deberán establecerse previamente, mediante convenio formal de colaboración, las condiciones del patrocinio en cuanto a presentación de logotipos, orden y duración en el video, propiedad intelectual, derechos de autor, derechos de reproducción y duración del convenio. Bajo ninguna circunstancia se establecerán convenios de producción con marcas o establecimientos que promuevan productos o actividades que atenten contra la dignidad y la integridad humana.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/>
          <p:nvPr/>
        </p:nvSpPr>
        <p:spPr>
          <a:xfrm>
            <a:off x="-13425" y="4458600"/>
            <a:ext cx="9226200" cy="6849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9"/>
          <p:cNvSpPr txBox="1"/>
          <p:nvPr>
            <p:ph idx="1" type="body"/>
          </p:nvPr>
        </p:nvSpPr>
        <p:spPr>
          <a:xfrm>
            <a:off x="726225" y="488525"/>
            <a:ext cx="7746900" cy="12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El contenido de los videos privilegiará el lenguaje no sexista, incluyente, que evite cualquier discriminación por cuestiones de género, orientación sexual, edad, religión, discapacidad, estado civil o cualquier otra que atente contra la dignidad humana.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4" name="Google Shape;114;p19"/>
          <p:cNvSpPr txBox="1"/>
          <p:nvPr/>
        </p:nvSpPr>
        <p:spPr>
          <a:xfrm>
            <a:off x="5447275" y="4570788"/>
            <a:ext cx="3627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FFFFFF"/>
                </a:solidFill>
              </a:rPr>
              <a:t>Universidad Pedagógica del Estado de Sinaloa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FFFFFF"/>
                </a:solidFill>
              </a:rPr>
              <a:t>Coordinación Estatal de Comunicación Social</a:t>
            </a:r>
            <a:endParaRPr sz="1000">
              <a:solidFill>
                <a:srgbClr val="FFFFFF"/>
              </a:solidFill>
            </a:endParaRPr>
          </a:p>
        </p:txBody>
      </p:sp>
      <p:pic>
        <p:nvPicPr>
          <p:cNvPr id="115" name="Google Shape;11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87450" y="4639336"/>
            <a:ext cx="353650" cy="323427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9"/>
          <p:cNvSpPr txBox="1"/>
          <p:nvPr>
            <p:ph idx="1" type="body"/>
          </p:nvPr>
        </p:nvSpPr>
        <p:spPr>
          <a:xfrm>
            <a:off x="698550" y="1807925"/>
            <a:ext cx="7746900" cy="100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La colocación en la plataforma Moodle de fotografías y/o videos en presentaciones o cualquier otro material queda bajo la responsabilidad de quien suministre el material.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7" name="Google Shape;117;p19"/>
          <p:cNvSpPr txBox="1"/>
          <p:nvPr>
            <p:ph idx="1" type="body"/>
          </p:nvPr>
        </p:nvSpPr>
        <p:spPr>
          <a:xfrm>
            <a:off x="698550" y="2858223"/>
            <a:ext cx="7746900" cy="100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En caso de detectarse algún material gráfico o sonoro que contravenga lo aquí especificado podrá retirarse de inmediato, procediendo a comunicar a la persona que lo colocó las causas que originaron tal medida.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/>
          <p:nvPr>
            <p:ph type="ctrTitle"/>
          </p:nvPr>
        </p:nvSpPr>
        <p:spPr>
          <a:xfrm>
            <a:off x="917850" y="2847050"/>
            <a:ext cx="7308300" cy="68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600">
                <a:latin typeface="Roboto"/>
                <a:ea typeface="Roboto"/>
                <a:cs typeface="Roboto"/>
                <a:sym typeface="Roboto"/>
              </a:rPr>
              <a:t>Coordinación Estatal de Comunicación Social</a:t>
            </a:r>
            <a:endParaRPr b="1" sz="26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23" name="Google Shape;12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34013" y="867775"/>
            <a:ext cx="2075974" cy="189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