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Roboto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6.xml"/><Relationship Id="rId33" Type="http://schemas.openxmlformats.org/officeDocument/2006/relationships/font" Target="fonts/RobotoMedium-boldItalic.fntdata"/><Relationship Id="rId10" Type="http://schemas.openxmlformats.org/officeDocument/2006/relationships/slide" Target="slides/slide5.xml"/><Relationship Id="rId32" Type="http://schemas.openxmlformats.org/officeDocument/2006/relationships/font" Target="fonts/RobotoMedium-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20149071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20149071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2014907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2014907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2014907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2014907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20149071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20149071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20149071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20149071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201490718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20149071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20149071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20149071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20149071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20149071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20149071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20149071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20149071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20149071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f9ea6a0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f9ea6a0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9121948c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9121948c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f9ea6a0a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f9ea6a0a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f9ea6a0a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f9ea6a0a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f9ea6a0a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f9ea6a0a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f9ea6a0a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f9ea6a0a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201490718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20149071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0118a46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0118a46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0719137b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0719137b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moviemakeronline.com" TargetMode="External"/><Relationship Id="rId4" Type="http://schemas.openxmlformats.org/officeDocument/2006/relationships/hyperlink" Target="http://hippovideo.io" TargetMode="External"/><Relationship Id="rId9" Type="http://schemas.openxmlformats.org/officeDocument/2006/relationships/image" Target="../media/image8.png"/><Relationship Id="rId5" Type="http://schemas.openxmlformats.org/officeDocument/2006/relationships/hyperlink" Target="https://rocketium.com" TargetMode="External"/><Relationship Id="rId6" Type="http://schemas.openxmlformats.org/officeDocument/2006/relationships/hyperlink" Target="http://climchamp.com" TargetMode="External"/><Relationship Id="rId7" Type="http://schemas.openxmlformats.org/officeDocument/2006/relationships/hyperlink" Target="http://kizoa.com" TargetMode="External"/><Relationship Id="rId8"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fixounet.free.fr/avidemux/" TargetMode="External"/><Relationship Id="rId4" Type="http://schemas.openxmlformats.org/officeDocument/2006/relationships/hyperlink" Target="https://www.blackmagicdesign.com/es" TargetMode="External"/><Relationship Id="rId5" Type="http://schemas.openxmlformats.org/officeDocument/2006/relationships/hyperlink" Target="https://fxhome.com/express" TargetMode="External"/><Relationship Id="rId6" Type="http://schemas.openxmlformats.org/officeDocument/2006/relationships/hyperlink" Target="https://fxhome.com/express" TargetMode="External"/><Relationship Id="rId7" Type="http://schemas.openxmlformats.org/officeDocument/2006/relationships/hyperlink" Target="https://shotcut.org" TargetMode="External"/><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632550" y="1700425"/>
            <a:ext cx="6044700" cy="189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s" sz="3800">
                <a:latin typeface="Roboto"/>
                <a:ea typeface="Roboto"/>
                <a:cs typeface="Roboto"/>
                <a:sym typeface="Roboto"/>
              </a:rPr>
              <a:t>Recomendaciones para grabaciones de audio y video con teléfono celular</a:t>
            </a:r>
            <a:endParaRPr b="1" sz="3800">
              <a:latin typeface="Roboto"/>
              <a:ea typeface="Roboto"/>
              <a:cs typeface="Roboto"/>
              <a:sym typeface="Roboto"/>
            </a:endParaRPr>
          </a:p>
        </p:txBody>
      </p:sp>
      <p:sp>
        <p:nvSpPr>
          <p:cNvPr id="55" name="Google Shape;55;p13"/>
          <p:cNvSpPr txBox="1"/>
          <p:nvPr>
            <p:ph idx="1" type="subTitle"/>
          </p:nvPr>
        </p:nvSpPr>
        <p:spPr>
          <a:xfrm>
            <a:off x="2632550" y="404550"/>
            <a:ext cx="5901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Coordinación Estatal de Comunicación Social</a:t>
            </a:r>
            <a:endParaRPr/>
          </a:p>
        </p:txBody>
      </p:sp>
      <p:pic>
        <p:nvPicPr>
          <p:cNvPr id="56" name="Google Shape;56;p13"/>
          <p:cNvPicPr preferRelativeResize="0"/>
          <p:nvPr/>
        </p:nvPicPr>
        <p:blipFill>
          <a:blip r:embed="rId3">
            <a:alphaModFix/>
          </a:blip>
          <a:stretch>
            <a:fillRect/>
          </a:stretch>
        </p:blipFill>
        <p:spPr>
          <a:xfrm>
            <a:off x="269627" y="1700425"/>
            <a:ext cx="1769017" cy="1617949"/>
          </a:xfrm>
          <a:prstGeom prst="rect">
            <a:avLst/>
          </a:prstGeom>
          <a:noFill/>
          <a:ln>
            <a:noFill/>
          </a:ln>
        </p:spPr>
      </p:pic>
      <p:sp>
        <p:nvSpPr>
          <p:cNvPr id="57" name="Google Shape;57;p13"/>
          <p:cNvSpPr/>
          <p:nvPr/>
        </p:nvSpPr>
        <p:spPr>
          <a:xfrm>
            <a:off x="2262075" y="-12900"/>
            <a:ext cx="43200" cy="51693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642375" y="296425"/>
            <a:ext cx="6186000" cy="44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el celular</a:t>
            </a:r>
            <a:endParaRPr sz="2400">
              <a:latin typeface="Roboto Medium"/>
              <a:ea typeface="Roboto Medium"/>
              <a:cs typeface="Roboto Medium"/>
              <a:sym typeface="Roboto Medium"/>
            </a:endParaRPr>
          </a:p>
        </p:txBody>
      </p:sp>
      <p:sp>
        <p:nvSpPr>
          <p:cNvPr id="161" name="Google Shape;161;p22"/>
          <p:cNvSpPr/>
          <p:nvPr/>
        </p:nvSpPr>
        <p:spPr>
          <a:xfrm>
            <a:off x="852925" y="808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txBox="1"/>
          <p:nvPr/>
        </p:nvSpPr>
        <p:spPr>
          <a:xfrm>
            <a:off x="642375" y="951075"/>
            <a:ext cx="69786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Medium"/>
                <a:ea typeface="Roboto Medium"/>
                <a:cs typeface="Roboto Medium"/>
                <a:sym typeface="Roboto Medium"/>
              </a:rPr>
              <a:t>Como cambiar la exposición y el enfoque de automático a manual</a:t>
            </a:r>
            <a:endParaRPr sz="1800">
              <a:latin typeface="Roboto Medium"/>
              <a:ea typeface="Roboto Medium"/>
              <a:cs typeface="Roboto Medium"/>
              <a:sym typeface="Roboto Medium"/>
            </a:endParaRPr>
          </a:p>
        </p:txBody>
      </p:sp>
      <p:sp>
        <p:nvSpPr>
          <p:cNvPr id="163" name="Google Shape;163;p22"/>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64" name="Google Shape;164;p22"/>
          <p:cNvPicPr preferRelativeResize="0"/>
          <p:nvPr/>
        </p:nvPicPr>
        <p:blipFill>
          <a:blip r:embed="rId3">
            <a:alphaModFix/>
          </a:blip>
          <a:stretch>
            <a:fillRect/>
          </a:stretch>
        </p:blipFill>
        <p:spPr>
          <a:xfrm>
            <a:off x="5809125" y="4559711"/>
            <a:ext cx="353650" cy="323427"/>
          </a:xfrm>
          <a:prstGeom prst="rect">
            <a:avLst/>
          </a:prstGeom>
          <a:noFill/>
          <a:ln>
            <a:noFill/>
          </a:ln>
        </p:spPr>
      </p:pic>
      <p:sp>
        <p:nvSpPr>
          <p:cNvPr id="165" name="Google Shape;165;p22"/>
          <p:cNvSpPr txBox="1"/>
          <p:nvPr/>
        </p:nvSpPr>
        <p:spPr>
          <a:xfrm>
            <a:off x="1994975" y="1516350"/>
            <a:ext cx="6591000" cy="25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Para evitar que la cámara de su teléfono celular ajuste la exposición y el enfoque mientras graba:</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lang="es" sz="1800">
                <a:latin typeface="Roboto"/>
                <a:ea typeface="Roboto"/>
                <a:cs typeface="Roboto"/>
                <a:sym typeface="Roboto"/>
              </a:rPr>
              <a:t>Presione y mantenga el dedo en la pantalla para activar la función 	de bloqueo de Exposición Automática (AE)/ Enfoque Automático (AF), lo que le permitirá ajustar la exposición y enfocar sólo un área específica de la pantalla. </a:t>
            </a:r>
            <a:endParaRPr sz="1800">
              <a:latin typeface="Roboto"/>
              <a:ea typeface="Roboto"/>
              <a:cs typeface="Roboto"/>
              <a:sym typeface="Roboto"/>
            </a:endParaRPr>
          </a:p>
        </p:txBody>
      </p:sp>
      <p:pic>
        <p:nvPicPr>
          <p:cNvPr id="166" name="Google Shape;166;p22"/>
          <p:cNvPicPr preferRelativeResize="0"/>
          <p:nvPr/>
        </p:nvPicPr>
        <p:blipFill>
          <a:blip r:embed="rId4">
            <a:alphaModFix/>
          </a:blip>
          <a:stretch>
            <a:fillRect/>
          </a:stretch>
        </p:blipFill>
        <p:spPr>
          <a:xfrm>
            <a:off x="590425" y="1395675"/>
            <a:ext cx="1326800" cy="117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311700" y="445025"/>
            <a:ext cx="8520600" cy="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celular</a:t>
            </a:r>
            <a:endParaRPr sz="2400">
              <a:latin typeface="Roboto Medium"/>
              <a:ea typeface="Roboto Medium"/>
              <a:cs typeface="Roboto Medium"/>
              <a:sym typeface="Roboto Medium"/>
            </a:endParaRPr>
          </a:p>
        </p:txBody>
      </p:sp>
      <p:sp>
        <p:nvSpPr>
          <p:cNvPr id="172" name="Google Shape;172;p23"/>
          <p:cNvSpPr txBox="1"/>
          <p:nvPr>
            <p:ph idx="1" type="body"/>
          </p:nvPr>
        </p:nvSpPr>
        <p:spPr>
          <a:xfrm>
            <a:off x="354800" y="1129600"/>
            <a:ext cx="28032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000000"/>
                </a:solidFill>
                <a:latin typeface="Roboto Medium"/>
                <a:ea typeface="Roboto Medium"/>
                <a:cs typeface="Roboto Medium"/>
                <a:sym typeface="Roboto Medium"/>
              </a:rPr>
              <a:t>Elección de</a:t>
            </a:r>
            <a:endParaRPr sz="2000">
              <a:solidFill>
                <a:srgbClr val="000000"/>
              </a:solidFill>
              <a:latin typeface="Roboto Medium"/>
              <a:ea typeface="Roboto Medium"/>
              <a:cs typeface="Roboto Medium"/>
              <a:sym typeface="Roboto Medium"/>
            </a:endParaRPr>
          </a:p>
          <a:p>
            <a:pPr indent="0" lvl="0" marL="0" rtl="0" algn="l">
              <a:spcBef>
                <a:spcPts val="0"/>
              </a:spcBef>
              <a:spcAft>
                <a:spcPts val="0"/>
              </a:spcAft>
              <a:buNone/>
            </a:pPr>
            <a:r>
              <a:rPr lang="es" sz="2000">
                <a:solidFill>
                  <a:srgbClr val="000000"/>
                </a:solidFill>
                <a:latin typeface="Roboto Medium"/>
                <a:ea typeface="Roboto Medium"/>
                <a:cs typeface="Roboto Medium"/>
                <a:sym typeface="Roboto Medium"/>
              </a:rPr>
              <a:t>la resolución</a:t>
            </a:r>
            <a:endParaRPr sz="2000">
              <a:solidFill>
                <a:srgbClr val="000000"/>
              </a:solidFill>
              <a:latin typeface="Roboto Medium"/>
              <a:ea typeface="Roboto Medium"/>
              <a:cs typeface="Roboto Medium"/>
              <a:sym typeface="Roboto Medium"/>
            </a:endParaRPr>
          </a:p>
        </p:txBody>
      </p:sp>
      <p:sp>
        <p:nvSpPr>
          <p:cNvPr id="173" name="Google Shape;173;p23"/>
          <p:cNvSpPr txBox="1"/>
          <p:nvPr>
            <p:ph idx="1" type="body"/>
          </p:nvPr>
        </p:nvSpPr>
        <p:spPr>
          <a:xfrm>
            <a:off x="3123625" y="1077900"/>
            <a:ext cx="5800800" cy="313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latin typeface="Roboto"/>
                <a:ea typeface="Roboto"/>
                <a:cs typeface="Roboto"/>
                <a:sym typeface="Roboto"/>
              </a:rPr>
              <a:t>Los celulares con sistema Android modernos tienen capacidad de grabar videos 4K de muy alta calidad, pero con la desventaja de consumir mucho espacio en el almacenamiento de su dispositivo, que se convierte en un gran problema si el equipo no permite añadir una tarjeta de memoria externa. </a:t>
            </a:r>
            <a:endParaRPr>
              <a:solidFill>
                <a:srgbClr val="000000"/>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s">
                <a:solidFill>
                  <a:srgbClr val="000000"/>
                </a:solidFill>
                <a:latin typeface="Roboto"/>
                <a:ea typeface="Roboto"/>
                <a:cs typeface="Roboto"/>
                <a:sym typeface="Roboto"/>
              </a:rPr>
              <a:t>Recomendamos grabar en 720p o 1080p, que asegura una calidad estándar y un adecuado manejo de los archivos generados.</a:t>
            </a:r>
            <a:endParaRPr>
              <a:solidFill>
                <a:srgbClr val="000000"/>
              </a:solidFill>
              <a:latin typeface="Roboto"/>
              <a:ea typeface="Roboto"/>
              <a:cs typeface="Roboto"/>
              <a:sym typeface="Roboto"/>
            </a:endParaRPr>
          </a:p>
          <a:p>
            <a:pPr indent="0" lvl="0" marL="0" rtl="0" algn="l">
              <a:spcBef>
                <a:spcPts val="1600"/>
              </a:spcBef>
              <a:spcAft>
                <a:spcPts val="1600"/>
              </a:spcAft>
              <a:buNone/>
            </a:pPr>
            <a:r>
              <a:t/>
            </a:r>
            <a:endParaRPr>
              <a:latin typeface="Roboto Medium"/>
              <a:ea typeface="Roboto Medium"/>
              <a:cs typeface="Roboto Medium"/>
              <a:sym typeface="Roboto Medium"/>
            </a:endParaRPr>
          </a:p>
        </p:txBody>
      </p:sp>
      <p:pic>
        <p:nvPicPr>
          <p:cNvPr id="174" name="Google Shape;174;p23"/>
          <p:cNvPicPr preferRelativeResize="0"/>
          <p:nvPr/>
        </p:nvPicPr>
        <p:blipFill>
          <a:blip r:embed="rId3">
            <a:alphaModFix/>
          </a:blip>
          <a:stretch>
            <a:fillRect/>
          </a:stretch>
        </p:blipFill>
        <p:spPr>
          <a:xfrm>
            <a:off x="389275" y="1998668"/>
            <a:ext cx="2554378" cy="1436848"/>
          </a:xfrm>
          <a:prstGeom prst="rect">
            <a:avLst/>
          </a:prstGeom>
          <a:noFill/>
          <a:ln>
            <a:noFill/>
          </a:ln>
        </p:spPr>
      </p:pic>
      <p:sp>
        <p:nvSpPr>
          <p:cNvPr id="175" name="Google Shape;175;p23"/>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77" name="Google Shape;177;p23"/>
          <p:cNvPicPr preferRelativeResize="0"/>
          <p:nvPr/>
        </p:nvPicPr>
        <p:blipFill>
          <a:blip r:embed="rId4">
            <a:alphaModFix/>
          </a:blip>
          <a:stretch>
            <a:fillRect/>
          </a:stretch>
        </p:blipFill>
        <p:spPr>
          <a:xfrm>
            <a:off x="5809125" y="4559711"/>
            <a:ext cx="353650" cy="3234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400">
                <a:latin typeface="Roboto Medium"/>
                <a:ea typeface="Roboto Medium"/>
                <a:cs typeface="Roboto Medium"/>
                <a:sym typeface="Roboto Medium"/>
              </a:rPr>
              <a:t>Edición de videos en línea</a:t>
            </a:r>
            <a:endParaRPr/>
          </a:p>
        </p:txBody>
      </p:sp>
      <p:sp>
        <p:nvSpPr>
          <p:cNvPr id="183" name="Google Shape;183;p24"/>
          <p:cNvSpPr txBox="1"/>
          <p:nvPr>
            <p:ph idx="1" type="body"/>
          </p:nvPr>
        </p:nvSpPr>
        <p:spPr>
          <a:xfrm>
            <a:off x="311700" y="1152475"/>
            <a:ext cx="8520600" cy="28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Si requiere editar sus videos, a continuación un listado de opciones gratuitas para editar en línea:</a:t>
            </a:r>
            <a:endParaRPr>
              <a:solidFill>
                <a:schemeClr val="dk1"/>
              </a:solidFill>
              <a:latin typeface="Roboto"/>
              <a:ea typeface="Roboto"/>
              <a:cs typeface="Roboto"/>
              <a:sym typeface="Roboto"/>
            </a:endParaRPr>
          </a:p>
          <a:p>
            <a:pPr indent="0" lvl="0" marL="0" rtl="0" algn="l">
              <a:spcBef>
                <a:spcPts val="1600"/>
              </a:spcBef>
              <a:spcAft>
                <a:spcPts val="0"/>
              </a:spcAft>
              <a:buNone/>
            </a:pPr>
            <a:r>
              <a:rPr lang="es">
                <a:solidFill>
                  <a:schemeClr val="dk1"/>
                </a:solidFill>
                <a:latin typeface="Roboto"/>
                <a:ea typeface="Roboto"/>
                <a:cs typeface="Roboto"/>
                <a:sym typeface="Roboto"/>
              </a:rPr>
              <a:t> 							</a:t>
            </a:r>
            <a:r>
              <a:rPr lang="es" u="sng">
                <a:solidFill>
                  <a:schemeClr val="hlink"/>
                </a:solidFill>
                <a:latin typeface="Roboto"/>
                <a:ea typeface="Roboto"/>
                <a:cs typeface="Roboto"/>
                <a:sym typeface="Roboto"/>
                <a:hlinkClick r:id="rId3"/>
              </a:rPr>
              <a:t>http://moviemakeronline.com</a:t>
            </a:r>
            <a:endParaRPr>
              <a:solidFill>
                <a:schemeClr val="dk1"/>
              </a:solidFill>
              <a:latin typeface="Roboto"/>
              <a:ea typeface="Roboto"/>
              <a:cs typeface="Roboto"/>
              <a:sym typeface="Roboto"/>
            </a:endParaRPr>
          </a:p>
          <a:p>
            <a:pPr indent="457200" lvl="0" marL="2743200" rtl="0" algn="l">
              <a:spcBef>
                <a:spcPts val="0"/>
              </a:spcBef>
              <a:spcAft>
                <a:spcPts val="0"/>
              </a:spcAft>
              <a:buNone/>
            </a:pPr>
            <a:r>
              <a:rPr lang="es" u="sng">
                <a:solidFill>
                  <a:schemeClr val="hlink"/>
                </a:solidFill>
                <a:latin typeface="Roboto"/>
                <a:ea typeface="Roboto"/>
                <a:cs typeface="Roboto"/>
                <a:sym typeface="Roboto"/>
                <a:hlinkClick r:id="rId4"/>
              </a:rPr>
              <a:t>http://hippovideo.io</a:t>
            </a:r>
            <a:endParaRPr>
              <a:solidFill>
                <a:schemeClr val="dk1"/>
              </a:solidFill>
              <a:latin typeface="Roboto"/>
              <a:ea typeface="Roboto"/>
              <a:cs typeface="Roboto"/>
              <a:sym typeface="Roboto"/>
            </a:endParaRPr>
          </a:p>
          <a:p>
            <a:pPr indent="457200" lvl="0" marL="2743200" rtl="0" algn="l">
              <a:spcBef>
                <a:spcPts val="0"/>
              </a:spcBef>
              <a:spcAft>
                <a:spcPts val="0"/>
              </a:spcAft>
              <a:buNone/>
            </a:pPr>
            <a:r>
              <a:rPr lang="es" u="sng">
                <a:solidFill>
                  <a:schemeClr val="hlink"/>
                </a:solidFill>
                <a:latin typeface="Roboto"/>
                <a:ea typeface="Roboto"/>
                <a:cs typeface="Roboto"/>
                <a:sym typeface="Roboto"/>
                <a:hlinkClick r:id="rId5"/>
              </a:rPr>
              <a:t>https://rocketium.com</a:t>
            </a:r>
            <a:endParaRPr>
              <a:solidFill>
                <a:schemeClr val="dk1"/>
              </a:solidFill>
              <a:latin typeface="Roboto"/>
              <a:ea typeface="Roboto"/>
              <a:cs typeface="Roboto"/>
              <a:sym typeface="Roboto"/>
            </a:endParaRPr>
          </a:p>
          <a:p>
            <a:pPr indent="457200" lvl="0" marL="2743200" rtl="0" algn="l">
              <a:spcBef>
                <a:spcPts val="0"/>
              </a:spcBef>
              <a:spcAft>
                <a:spcPts val="0"/>
              </a:spcAft>
              <a:buNone/>
            </a:pPr>
            <a:r>
              <a:rPr lang="es" u="sng">
                <a:solidFill>
                  <a:schemeClr val="hlink"/>
                </a:solidFill>
                <a:latin typeface="Roboto"/>
                <a:ea typeface="Roboto"/>
                <a:cs typeface="Roboto"/>
                <a:sym typeface="Roboto"/>
                <a:hlinkClick r:id="rId6"/>
              </a:rPr>
              <a:t>http://clipchamp.com</a:t>
            </a: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457200" lvl="0" marL="2743200" rtl="0" algn="l">
              <a:spcBef>
                <a:spcPts val="0"/>
              </a:spcBef>
              <a:spcAft>
                <a:spcPts val="0"/>
              </a:spcAft>
              <a:buNone/>
            </a:pPr>
            <a:r>
              <a:rPr lang="es" u="sng">
                <a:solidFill>
                  <a:schemeClr val="hlink"/>
                </a:solidFill>
                <a:latin typeface="Roboto"/>
                <a:ea typeface="Roboto"/>
                <a:cs typeface="Roboto"/>
                <a:sym typeface="Roboto"/>
                <a:hlinkClick r:id="rId7"/>
              </a:rPr>
              <a:t>http://kizoa.com</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p>
        </p:txBody>
      </p:sp>
      <p:pic>
        <p:nvPicPr>
          <p:cNvPr id="184" name="Google Shape;184;p24"/>
          <p:cNvPicPr preferRelativeResize="0"/>
          <p:nvPr/>
        </p:nvPicPr>
        <p:blipFill>
          <a:blip r:embed="rId8">
            <a:alphaModFix/>
          </a:blip>
          <a:stretch>
            <a:fillRect/>
          </a:stretch>
        </p:blipFill>
        <p:spPr>
          <a:xfrm>
            <a:off x="413275" y="2080975"/>
            <a:ext cx="2965700" cy="1559400"/>
          </a:xfrm>
          <a:prstGeom prst="rect">
            <a:avLst/>
          </a:prstGeom>
          <a:noFill/>
          <a:ln>
            <a:noFill/>
          </a:ln>
        </p:spPr>
      </p:pic>
      <p:sp>
        <p:nvSpPr>
          <p:cNvPr id="185" name="Google Shape;185;p24"/>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86" name="Google Shape;186;p24"/>
          <p:cNvPicPr preferRelativeResize="0"/>
          <p:nvPr/>
        </p:nvPicPr>
        <p:blipFill>
          <a:blip r:embed="rId9">
            <a:alphaModFix/>
          </a:blip>
          <a:stretch>
            <a:fillRect/>
          </a:stretch>
        </p:blipFill>
        <p:spPr>
          <a:xfrm>
            <a:off x="5809125" y="4559711"/>
            <a:ext cx="353650" cy="323427"/>
          </a:xfrm>
          <a:prstGeom prst="rect">
            <a:avLst/>
          </a:prstGeom>
          <a:noFill/>
          <a:ln>
            <a:noFill/>
          </a:ln>
        </p:spPr>
      </p:pic>
      <p:sp>
        <p:nvSpPr>
          <p:cNvPr id="187" name="Google Shape;187;p24"/>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400">
                <a:latin typeface="Roboto Medium"/>
                <a:ea typeface="Roboto Medium"/>
                <a:cs typeface="Roboto Medium"/>
                <a:sym typeface="Roboto Medium"/>
              </a:rPr>
              <a:t>Edición de videos a través de Apps </a:t>
            </a:r>
            <a:endParaRPr/>
          </a:p>
        </p:txBody>
      </p:sp>
      <p:sp>
        <p:nvSpPr>
          <p:cNvPr id="193" name="Google Shape;193;p25"/>
          <p:cNvSpPr txBox="1"/>
          <p:nvPr>
            <p:ph idx="1" type="body"/>
          </p:nvPr>
        </p:nvSpPr>
        <p:spPr>
          <a:xfrm>
            <a:off x="311700" y="1152475"/>
            <a:ext cx="8520600" cy="13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Si prefiere editar sus videos directamente en su teléfono celular, a continuación un listado de opciones de descarga gratuita, segura, que encuentra en AppStore para iOs, o Google Play para Android. Todas cuentan con herramientas como música, letras, transiciones, entre otras.</a:t>
            </a:r>
            <a:endParaRPr>
              <a:solidFill>
                <a:schemeClr val="dk1"/>
              </a:solidFill>
              <a:latin typeface="Roboto"/>
              <a:ea typeface="Roboto"/>
              <a:cs typeface="Roboto"/>
              <a:sym typeface="Roboto"/>
            </a:endParaRPr>
          </a:p>
          <a:p>
            <a:pPr indent="0" lvl="0" marL="0" rtl="0" algn="l">
              <a:spcBef>
                <a:spcPts val="1600"/>
              </a:spcBef>
              <a:spcAft>
                <a:spcPts val="1600"/>
              </a:spcAft>
              <a:buClr>
                <a:schemeClr val="dk1"/>
              </a:buClr>
              <a:buSzPts val="1100"/>
              <a:buFont typeface="Arial"/>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94" name="Google Shape;194;p25"/>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txBox="1"/>
          <p:nvPr>
            <p:ph idx="1" type="body"/>
          </p:nvPr>
        </p:nvSpPr>
        <p:spPr>
          <a:xfrm>
            <a:off x="1118875" y="2571750"/>
            <a:ext cx="2814600" cy="16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VideoShop</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KinerMaster Pro</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Filmorago</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Quick</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Power Director</a:t>
            </a:r>
            <a:endParaRPr>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1600"/>
              </a:spcAft>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pic>
        <p:nvPicPr>
          <p:cNvPr id="196" name="Google Shape;196;p25"/>
          <p:cNvPicPr preferRelativeResize="0"/>
          <p:nvPr/>
        </p:nvPicPr>
        <p:blipFill>
          <a:blip r:embed="rId3">
            <a:alphaModFix/>
          </a:blip>
          <a:stretch>
            <a:fillRect/>
          </a:stretch>
        </p:blipFill>
        <p:spPr>
          <a:xfrm>
            <a:off x="3831250" y="2627850"/>
            <a:ext cx="2924175" cy="1562100"/>
          </a:xfrm>
          <a:prstGeom prst="rect">
            <a:avLst/>
          </a:prstGeom>
          <a:noFill/>
          <a:ln>
            <a:noFill/>
          </a:ln>
        </p:spPr>
      </p:pic>
      <p:pic>
        <p:nvPicPr>
          <p:cNvPr id="197" name="Google Shape;197;p25"/>
          <p:cNvPicPr preferRelativeResize="0"/>
          <p:nvPr/>
        </p:nvPicPr>
        <p:blipFill>
          <a:blip r:embed="rId4">
            <a:alphaModFix/>
          </a:blip>
          <a:stretch>
            <a:fillRect/>
          </a:stretch>
        </p:blipFill>
        <p:spPr>
          <a:xfrm>
            <a:off x="5618175" y="4585011"/>
            <a:ext cx="353650" cy="323427"/>
          </a:xfrm>
          <a:prstGeom prst="rect">
            <a:avLst/>
          </a:prstGeom>
          <a:noFill/>
          <a:ln>
            <a:noFill/>
          </a:ln>
        </p:spPr>
      </p:pic>
      <p:sp>
        <p:nvSpPr>
          <p:cNvPr id="198" name="Google Shape;198;p25"/>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Edición de videos con programas descargables </a:t>
            </a:r>
            <a:endParaRPr/>
          </a:p>
        </p:txBody>
      </p:sp>
      <p:sp>
        <p:nvSpPr>
          <p:cNvPr id="204" name="Google Shape;204;p26"/>
          <p:cNvSpPr txBox="1"/>
          <p:nvPr>
            <p:ph idx="1" type="body"/>
          </p:nvPr>
        </p:nvSpPr>
        <p:spPr>
          <a:xfrm>
            <a:off x="311700" y="1152475"/>
            <a:ext cx="8520600" cy="70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Programas gratuitos que se pueden descargar e instalar en la computadora, para editar videos.</a:t>
            </a:r>
            <a:endParaRPr>
              <a:solidFill>
                <a:schemeClr val="dk1"/>
              </a:solidFill>
              <a:latin typeface="Roboto"/>
              <a:ea typeface="Roboto"/>
              <a:cs typeface="Roboto"/>
              <a:sym typeface="Roboto"/>
            </a:endParaRPr>
          </a:p>
          <a:p>
            <a:pPr indent="0" lvl="0" marL="0" rtl="0" algn="l">
              <a:spcBef>
                <a:spcPts val="1600"/>
              </a:spcBef>
              <a:spcAft>
                <a:spcPts val="1600"/>
              </a:spcAft>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205" name="Google Shape;205;p26"/>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txBox="1"/>
          <p:nvPr>
            <p:ph idx="1" type="body"/>
          </p:nvPr>
        </p:nvSpPr>
        <p:spPr>
          <a:xfrm>
            <a:off x="662250" y="2037375"/>
            <a:ext cx="7803000" cy="16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Avidemux         		</a:t>
            </a:r>
            <a:r>
              <a:rPr lang="es" u="sng">
                <a:solidFill>
                  <a:schemeClr val="hlink"/>
                </a:solidFill>
                <a:latin typeface="Roboto"/>
                <a:ea typeface="Roboto"/>
                <a:cs typeface="Roboto"/>
                <a:sym typeface="Roboto"/>
                <a:hlinkClick r:id="rId3"/>
              </a:rPr>
              <a:t>http://fixounet.free.fr/avidemux/</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Davinci Resolve		</a:t>
            </a:r>
            <a:r>
              <a:rPr lang="es" u="sng">
                <a:solidFill>
                  <a:schemeClr val="hlink"/>
                </a:solidFill>
                <a:latin typeface="Roboto"/>
                <a:ea typeface="Roboto"/>
                <a:cs typeface="Roboto"/>
                <a:sym typeface="Roboto"/>
                <a:hlinkClick r:id="rId4"/>
              </a:rPr>
              <a:t>https://www.blackmagicdesign.com/es</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HitFilm Express		</a:t>
            </a:r>
            <a:r>
              <a:rPr lang="es" u="sng">
                <a:solidFill>
                  <a:schemeClr val="hlink"/>
                </a:solidFill>
                <a:latin typeface="Roboto"/>
                <a:ea typeface="Roboto"/>
                <a:cs typeface="Roboto"/>
                <a:sym typeface="Roboto"/>
                <a:hlinkClick r:id="rId5"/>
              </a:rPr>
              <a:t>https://fxhome.com/express</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Jahshaka			</a:t>
            </a:r>
            <a:r>
              <a:rPr lang="es" u="sng">
                <a:solidFill>
                  <a:schemeClr val="hlink"/>
                </a:solidFill>
                <a:latin typeface="Roboto"/>
                <a:ea typeface="Roboto"/>
                <a:cs typeface="Roboto"/>
                <a:sym typeface="Roboto"/>
                <a:hlinkClick r:id="rId6"/>
              </a:rPr>
              <a:t>https://fxhome.com/express</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Shotcut				</a:t>
            </a:r>
            <a:r>
              <a:rPr lang="es" u="sng">
                <a:solidFill>
                  <a:schemeClr val="hlink"/>
                </a:solidFill>
                <a:latin typeface="Roboto"/>
                <a:ea typeface="Roboto"/>
                <a:cs typeface="Roboto"/>
                <a:sym typeface="Roboto"/>
                <a:hlinkClick r:id="rId7"/>
              </a:rPr>
              <a:t>https://shotcut.org</a:t>
            </a: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1600"/>
              </a:spcAft>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pic>
        <p:nvPicPr>
          <p:cNvPr id="207" name="Google Shape;207;p26"/>
          <p:cNvPicPr preferRelativeResize="0"/>
          <p:nvPr/>
        </p:nvPicPr>
        <p:blipFill>
          <a:blip r:embed="rId8">
            <a:alphaModFix/>
          </a:blip>
          <a:stretch>
            <a:fillRect/>
          </a:stretch>
        </p:blipFill>
        <p:spPr>
          <a:xfrm>
            <a:off x="5618175" y="4585011"/>
            <a:ext cx="353650" cy="323427"/>
          </a:xfrm>
          <a:prstGeom prst="rect">
            <a:avLst/>
          </a:prstGeom>
          <a:noFill/>
          <a:ln>
            <a:noFill/>
          </a:ln>
        </p:spPr>
      </p:pic>
      <p:sp>
        <p:nvSpPr>
          <p:cNvPr id="208" name="Google Shape;208;p26"/>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Compresión</a:t>
            </a:r>
            <a:r>
              <a:rPr lang="es" sz="2400">
                <a:latin typeface="Roboto Medium"/>
                <a:ea typeface="Roboto Medium"/>
                <a:cs typeface="Roboto Medium"/>
                <a:sym typeface="Roboto Medium"/>
              </a:rPr>
              <a:t> de videos con programas descargables </a:t>
            </a:r>
            <a:endParaRPr/>
          </a:p>
        </p:txBody>
      </p:sp>
      <p:sp>
        <p:nvSpPr>
          <p:cNvPr id="214" name="Google Shape;214;p27"/>
          <p:cNvSpPr txBox="1"/>
          <p:nvPr>
            <p:ph idx="1" type="body"/>
          </p:nvPr>
        </p:nvSpPr>
        <p:spPr>
          <a:xfrm>
            <a:off x="311700" y="1152475"/>
            <a:ext cx="8520600" cy="17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Cuando el video es muy “pesado” (tiene una gran cantidad de megabytes) por su duración y/o calidad,  colocarlo en YouTube se vuelve muy lento  e imposible  compartirlo por correo electrónico o mensajería instantánea. Superar ese problema requiere un compresor de video para su teléfono celular. A continuación los más importantes, seguros y gratuitos.</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
        <p:nvSpPr>
          <p:cNvPr id="215" name="Google Shape;215;p27"/>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txBox="1"/>
          <p:nvPr>
            <p:ph idx="1" type="body"/>
          </p:nvPr>
        </p:nvSpPr>
        <p:spPr>
          <a:xfrm>
            <a:off x="623150" y="2795150"/>
            <a:ext cx="78030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Vidtrim					Video Compressor		   YouCut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1600"/>
              </a:spcAft>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pic>
        <p:nvPicPr>
          <p:cNvPr id="217" name="Google Shape;217;p27"/>
          <p:cNvPicPr preferRelativeResize="0"/>
          <p:nvPr/>
        </p:nvPicPr>
        <p:blipFill>
          <a:blip r:embed="rId3">
            <a:alphaModFix/>
          </a:blip>
          <a:stretch>
            <a:fillRect/>
          </a:stretch>
        </p:blipFill>
        <p:spPr>
          <a:xfrm>
            <a:off x="5618175" y="4585011"/>
            <a:ext cx="353650" cy="323427"/>
          </a:xfrm>
          <a:prstGeom prst="rect">
            <a:avLst/>
          </a:prstGeom>
          <a:noFill/>
          <a:ln>
            <a:noFill/>
          </a:ln>
        </p:spPr>
      </p:pic>
      <p:sp>
        <p:nvSpPr>
          <p:cNvPr id="218" name="Google Shape;218;p27"/>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pic>
        <p:nvPicPr>
          <p:cNvPr id="219" name="Google Shape;219;p27"/>
          <p:cNvPicPr preferRelativeResize="0"/>
          <p:nvPr/>
        </p:nvPicPr>
        <p:blipFill>
          <a:blip r:embed="rId4">
            <a:alphaModFix/>
          </a:blip>
          <a:stretch>
            <a:fillRect/>
          </a:stretch>
        </p:blipFill>
        <p:spPr>
          <a:xfrm>
            <a:off x="689448" y="3254748"/>
            <a:ext cx="755600" cy="755625"/>
          </a:xfrm>
          <a:prstGeom prst="rect">
            <a:avLst/>
          </a:prstGeom>
          <a:noFill/>
          <a:ln>
            <a:noFill/>
          </a:ln>
        </p:spPr>
      </p:pic>
      <p:pic>
        <p:nvPicPr>
          <p:cNvPr id="220" name="Google Shape;220;p27"/>
          <p:cNvPicPr preferRelativeResize="0"/>
          <p:nvPr/>
        </p:nvPicPr>
        <p:blipFill>
          <a:blip r:embed="rId5">
            <a:alphaModFix/>
          </a:blip>
          <a:stretch>
            <a:fillRect/>
          </a:stretch>
        </p:blipFill>
        <p:spPr>
          <a:xfrm>
            <a:off x="4012824" y="3254753"/>
            <a:ext cx="755600" cy="755620"/>
          </a:xfrm>
          <a:prstGeom prst="rect">
            <a:avLst/>
          </a:prstGeom>
          <a:noFill/>
          <a:ln>
            <a:noFill/>
          </a:ln>
        </p:spPr>
      </p:pic>
      <p:pic>
        <p:nvPicPr>
          <p:cNvPr id="221" name="Google Shape;221;p27"/>
          <p:cNvPicPr preferRelativeResize="0"/>
          <p:nvPr/>
        </p:nvPicPr>
        <p:blipFill>
          <a:blip r:embed="rId6">
            <a:alphaModFix/>
          </a:blip>
          <a:stretch>
            <a:fillRect/>
          </a:stretch>
        </p:blipFill>
        <p:spPr>
          <a:xfrm>
            <a:off x="6385450" y="3254751"/>
            <a:ext cx="707675" cy="707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Compartir archivos</a:t>
            </a:r>
            <a:endParaRPr/>
          </a:p>
        </p:txBody>
      </p:sp>
      <p:sp>
        <p:nvSpPr>
          <p:cNvPr id="227" name="Google Shape;227;p28"/>
          <p:cNvSpPr txBox="1"/>
          <p:nvPr>
            <p:ph idx="1" type="body"/>
          </p:nvPr>
        </p:nvSpPr>
        <p:spPr>
          <a:xfrm>
            <a:off x="311700" y="1058250"/>
            <a:ext cx="8520600" cy="10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Después de comprimir sus archivos es posible que sigan muy pesados para poder enviarlos desde el correo electrónico. En ese caso compartimos los servicios gratuitos para envío de pesados archivos (P.ej. videos) </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
        <p:nvSpPr>
          <p:cNvPr id="228" name="Google Shape;228;p28"/>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ph idx="1" type="body"/>
          </p:nvPr>
        </p:nvSpPr>
        <p:spPr>
          <a:xfrm>
            <a:off x="4572000" y="2205338"/>
            <a:ext cx="3248100" cy="17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WeTransfer.com</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Google Drive</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Send.Firefox.com</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TransferNow.net</a:t>
            </a:r>
            <a:endParaRPr>
              <a:solidFill>
                <a:schemeClr val="dk1"/>
              </a:solidFill>
              <a:latin typeface="Roboto"/>
              <a:ea typeface="Roboto"/>
              <a:cs typeface="Roboto"/>
              <a:sym typeface="Roboto"/>
            </a:endParaRPr>
          </a:p>
          <a:p>
            <a:pPr indent="0" lvl="0" marL="0" rtl="0" algn="l">
              <a:spcBef>
                <a:spcPts val="0"/>
              </a:spcBef>
              <a:spcAft>
                <a:spcPts val="0"/>
              </a:spcAft>
              <a:buNone/>
            </a:pPr>
            <a:r>
              <a:rPr lang="es">
                <a:solidFill>
                  <a:schemeClr val="dk1"/>
                </a:solidFill>
                <a:latin typeface="Roboto"/>
                <a:ea typeface="Roboto"/>
                <a:cs typeface="Roboto"/>
                <a:sym typeface="Roboto"/>
              </a:rPr>
              <a:t>Transfer.pcloud.com</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1600"/>
              </a:spcAft>
              <a:buNone/>
            </a:pPr>
            <a:r>
              <a:rPr lang="e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pic>
        <p:nvPicPr>
          <p:cNvPr id="230" name="Google Shape;230;p28"/>
          <p:cNvPicPr preferRelativeResize="0"/>
          <p:nvPr/>
        </p:nvPicPr>
        <p:blipFill>
          <a:blip r:embed="rId3">
            <a:alphaModFix/>
          </a:blip>
          <a:stretch>
            <a:fillRect/>
          </a:stretch>
        </p:blipFill>
        <p:spPr>
          <a:xfrm>
            <a:off x="5618175" y="4585011"/>
            <a:ext cx="353650" cy="323427"/>
          </a:xfrm>
          <a:prstGeom prst="rect">
            <a:avLst/>
          </a:prstGeom>
          <a:noFill/>
          <a:ln>
            <a:noFill/>
          </a:ln>
        </p:spPr>
      </p:pic>
      <p:sp>
        <p:nvSpPr>
          <p:cNvPr id="231" name="Google Shape;231;p28"/>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pic>
        <p:nvPicPr>
          <p:cNvPr id="232" name="Google Shape;232;p28"/>
          <p:cNvPicPr preferRelativeResize="0"/>
          <p:nvPr/>
        </p:nvPicPr>
        <p:blipFill>
          <a:blip r:embed="rId4">
            <a:alphaModFix/>
          </a:blip>
          <a:stretch>
            <a:fillRect/>
          </a:stretch>
        </p:blipFill>
        <p:spPr>
          <a:xfrm>
            <a:off x="1736350" y="2071225"/>
            <a:ext cx="1739200" cy="1739200"/>
          </a:xfrm>
          <a:prstGeom prst="rect">
            <a:avLst/>
          </a:prstGeom>
          <a:noFill/>
          <a:ln>
            <a:noFill/>
          </a:ln>
        </p:spPr>
      </p:pic>
      <p:sp>
        <p:nvSpPr>
          <p:cNvPr id="233" name="Google Shape;233;p28"/>
          <p:cNvSpPr txBox="1"/>
          <p:nvPr>
            <p:ph idx="1" type="body"/>
          </p:nvPr>
        </p:nvSpPr>
        <p:spPr>
          <a:xfrm>
            <a:off x="384200" y="3902200"/>
            <a:ext cx="8520600" cy="6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chemeClr val="dk1"/>
                </a:solidFill>
                <a:latin typeface="Roboto"/>
                <a:ea typeface="Roboto"/>
                <a:cs typeface="Roboto"/>
                <a:sym typeface="Roboto"/>
              </a:rPr>
              <a:t>Su correo institucional le brinda la posibilidad de guardar sus archivos en Drive y de ahí compartirlos.</a:t>
            </a:r>
            <a:endParaRPr b="1">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Colocar videos en YouTube</a:t>
            </a:r>
            <a:endParaRPr/>
          </a:p>
        </p:txBody>
      </p:sp>
      <p:sp>
        <p:nvSpPr>
          <p:cNvPr id="239" name="Google Shape;239;p29"/>
          <p:cNvSpPr txBox="1"/>
          <p:nvPr>
            <p:ph idx="1" type="body"/>
          </p:nvPr>
        </p:nvSpPr>
        <p:spPr>
          <a:xfrm>
            <a:off x="1822675" y="1152475"/>
            <a:ext cx="7009500" cy="2629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AutoNum type="arabicPeriod"/>
            </a:pPr>
            <a:r>
              <a:rPr lang="es">
                <a:solidFill>
                  <a:schemeClr val="dk1"/>
                </a:solidFill>
                <a:latin typeface="Roboto"/>
                <a:ea typeface="Roboto"/>
                <a:cs typeface="Roboto"/>
                <a:sym typeface="Roboto"/>
              </a:rPr>
              <a:t>Inicie sesión con su cuenta de YouTube</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s">
                <a:solidFill>
                  <a:schemeClr val="dk1"/>
                </a:solidFill>
                <a:latin typeface="Roboto"/>
                <a:ea typeface="Roboto"/>
                <a:cs typeface="Roboto"/>
                <a:sym typeface="Roboto"/>
              </a:rPr>
              <a:t>Haga clic en el ícono ubicado en la parte superior derecha de la pantalla, al lado de notificaciones y usuario</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s">
                <a:solidFill>
                  <a:schemeClr val="dk1"/>
                </a:solidFill>
                <a:latin typeface="Roboto"/>
                <a:ea typeface="Roboto"/>
                <a:cs typeface="Roboto"/>
                <a:sym typeface="Roboto"/>
              </a:rPr>
              <a:t>Haga clic en “Subir video”</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s">
                <a:solidFill>
                  <a:schemeClr val="dk1"/>
                </a:solidFill>
                <a:latin typeface="Roboto"/>
                <a:ea typeface="Roboto"/>
                <a:cs typeface="Roboto"/>
                <a:sym typeface="Roboto"/>
              </a:rPr>
              <a:t>Haga clic en “Archivos que quieres subir”, para cargar un video desde su computadora; también puede arrastrar el archivo y soltarlo en la ventana</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s">
                <a:solidFill>
                  <a:schemeClr val="dk1"/>
                </a:solidFill>
                <a:latin typeface="Roboto"/>
                <a:ea typeface="Roboto"/>
                <a:cs typeface="Roboto"/>
                <a:sym typeface="Roboto"/>
              </a:rPr>
              <a:t>Elija la configuración de privacidad de su video</a:t>
            </a:r>
            <a:endParaRPr>
              <a:solidFill>
                <a:schemeClr val="dk1"/>
              </a:solidFill>
              <a:latin typeface="Roboto"/>
              <a:ea typeface="Roboto"/>
              <a:cs typeface="Roboto"/>
              <a:sym typeface="Roboto"/>
            </a:endParaRPr>
          </a:p>
          <a:p>
            <a:pPr indent="0" lvl="0" marL="0" rtl="0" algn="l">
              <a:spcBef>
                <a:spcPts val="1600"/>
              </a:spcBef>
              <a:spcAft>
                <a:spcPts val="0"/>
              </a:spcAft>
              <a:buNone/>
            </a:pPr>
            <a:r>
              <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
        <p:nvSpPr>
          <p:cNvPr id="240" name="Google Shape;240;p29"/>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29"/>
          <p:cNvPicPr preferRelativeResize="0"/>
          <p:nvPr/>
        </p:nvPicPr>
        <p:blipFill>
          <a:blip r:embed="rId3">
            <a:alphaModFix/>
          </a:blip>
          <a:stretch>
            <a:fillRect/>
          </a:stretch>
        </p:blipFill>
        <p:spPr>
          <a:xfrm>
            <a:off x="5618175" y="4585011"/>
            <a:ext cx="353650" cy="323427"/>
          </a:xfrm>
          <a:prstGeom prst="rect">
            <a:avLst/>
          </a:prstGeom>
          <a:noFill/>
          <a:ln>
            <a:noFill/>
          </a:ln>
        </p:spPr>
      </p:pic>
      <p:sp>
        <p:nvSpPr>
          <p:cNvPr id="242" name="Google Shape;242;p29"/>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pic>
        <p:nvPicPr>
          <p:cNvPr id="243" name="Google Shape;243;p29"/>
          <p:cNvPicPr preferRelativeResize="0"/>
          <p:nvPr/>
        </p:nvPicPr>
        <p:blipFill>
          <a:blip r:embed="rId4">
            <a:alphaModFix/>
          </a:blip>
          <a:stretch>
            <a:fillRect/>
          </a:stretch>
        </p:blipFill>
        <p:spPr>
          <a:xfrm>
            <a:off x="238725" y="719075"/>
            <a:ext cx="1583950" cy="1583950"/>
          </a:xfrm>
          <a:prstGeom prst="rect">
            <a:avLst/>
          </a:prstGeom>
          <a:noFill/>
          <a:ln>
            <a:noFill/>
          </a:ln>
        </p:spPr>
      </p:pic>
      <p:sp>
        <p:nvSpPr>
          <p:cNvPr id="244" name="Google Shape;244;p29"/>
          <p:cNvSpPr txBox="1"/>
          <p:nvPr/>
        </p:nvSpPr>
        <p:spPr>
          <a:xfrm>
            <a:off x="6664650" y="3825325"/>
            <a:ext cx="20850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a:t>Continúa... </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Colocar videos en YouTube</a:t>
            </a:r>
            <a:endParaRPr/>
          </a:p>
        </p:txBody>
      </p:sp>
      <p:sp>
        <p:nvSpPr>
          <p:cNvPr id="250" name="Google Shape;250;p30"/>
          <p:cNvSpPr txBox="1"/>
          <p:nvPr>
            <p:ph idx="1" type="body"/>
          </p:nvPr>
        </p:nvSpPr>
        <p:spPr>
          <a:xfrm>
            <a:off x="1822675" y="1152475"/>
            <a:ext cx="7009500" cy="10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s">
                <a:solidFill>
                  <a:schemeClr val="dk1"/>
                </a:solidFill>
                <a:latin typeface="Roboto"/>
                <a:ea typeface="Roboto"/>
                <a:cs typeface="Roboto"/>
                <a:sym typeface="Roboto"/>
              </a:rPr>
              <a:t>Recomendaciones</a:t>
            </a:r>
            <a:r>
              <a:rPr i="1" lang="es">
                <a:solidFill>
                  <a:schemeClr val="dk1"/>
                </a:solidFill>
                <a:latin typeface="Roboto"/>
                <a:ea typeface="Roboto"/>
                <a:cs typeface="Roboto"/>
                <a:sym typeface="Roboto"/>
              </a:rPr>
              <a:t>: Anote el nombre de su video, de lo contrario automáticamente se colocará con el nombre que lo tenga en su computadora.</a:t>
            </a:r>
            <a:endParaRPr i="1">
              <a:solidFill>
                <a:schemeClr val="dk1"/>
              </a:solidFill>
              <a:latin typeface="Roboto"/>
              <a:ea typeface="Roboto"/>
              <a:cs typeface="Roboto"/>
              <a:sym typeface="Roboto"/>
            </a:endParaRPr>
          </a:p>
          <a:p>
            <a:pPr indent="0" lvl="0" marL="0" rtl="0" algn="l">
              <a:spcBef>
                <a:spcPts val="1600"/>
              </a:spcBef>
              <a:spcAft>
                <a:spcPts val="0"/>
              </a:spcAft>
              <a:buNone/>
            </a:pPr>
            <a:r>
              <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
        <p:nvSpPr>
          <p:cNvPr id="251" name="Google Shape;251;p30"/>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30"/>
          <p:cNvPicPr preferRelativeResize="0"/>
          <p:nvPr/>
        </p:nvPicPr>
        <p:blipFill>
          <a:blip r:embed="rId3">
            <a:alphaModFix/>
          </a:blip>
          <a:stretch>
            <a:fillRect/>
          </a:stretch>
        </p:blipFill>
        <p:spPr>
          <a:xfrm>
            <a:off x="5618175" y="4585011"/>
            <a:ext cx="353650" cy="323427"/>
          </a:xfrm>
          <a:prstGeom prst="rect">
            <a:avLst/>
          </a:prstGeom>
          <a:noFill/>
          <a:ln>
            <a:noFill/>
          </a:ln>
        </p:spPr>
      </p:pic>
      <p:sp>
        <p:nvSpPr>
          <p:cNvPr id="253" name="Google Shape;253;p30"/>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pic>
        <p:nvPicPr>
          <p:cNvPr id="254" name="Google Shape;254;p30"/>
          <p:cNvPicPr preferRelativeResize="0"/>
          <p:nvPr/>
        </p:nvPicPr>
        <p:blipFill>
          <a:blip r:embed="rId4">
            <a:alphaModFix/>
          </a:blip>
          <a:stretch>
            <a:fillRect/>
          </a:stretch>
        </p:blipFill>
        <p:spPr>
          <a:xfrm>
            <a:off x="238725" y="719075"/>
            <a:ext cx="1583950" cy="1583950"/>
          </a:xfrm>
          <a:prstGeom prst="rect">
            <a:avLst/>
          </a:prstGeom>
          <a:noFill/>
          <a:ln>
            <a:noFill/>
          </a:ln>
        </p:spPr>
      </p:pic>
      <p:sp>
        <p:nvSpPr>
          <p:cNvPr id="255" name="Google Shape;255;p30"/>
          <p:cNvSpPr txBox="1"/>
          <p:nvPr>
            <p:ph idx="1" type="body"/>
          </p:nvPr>
        </p:nvSpPr>
        <p:spPr>
          <a:xfrm>
            <a:off x="1352525" y="2303025"/>
            <a:ext cx="7009500" cy="189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6. Escriba una descripción de su video, para que la audiencia sepa de qué trata antes de verlo.</a:t>
            </a:r>
            <a:endParaRPr>
              <a:solidFill>
                <a:schemeClr val="dk1"/>
              </a:solidFill>
              <a:latin typeface="Roboto"/>
              <a:ea typeface="Roboto"/>
              <a:cs typeface="Roboto"/>
              <a:sym typeface="Roboto"/>
            </a:endParaRPr>
          </a:p>
          <a:p>
            <a:pPr indent="0" lvl="0" marL="0" rtl="0" algn="l">
              <a:spcBef>
                <a:spcPts val="1600"/>
              </a:spcBef>
              <a:spcAft>
                <a:spcPts val="0"/>
              </a:spcAft>
              <a:buNone/>
            </a:pPr>
            <a:r>
              <a:rPr lang="es">
                <a:solidFill>
                  <a:schemeClr val="dk1"/>
                </a:solidFill>
                <a:latin typeface="Roboto"/>
                <a:ea typeface="Roboto"/>
                <a:cs typeface="Roboto"/>
                <a:sym typeface="Roboto"/>
              </a:rPr>
              <a:t>7. </a:t>
            </a:r>
            <a:r>
              <a:rPr b="1" lang="es">
                <a:solidFill>
                  <a:schemeClr val="dk1"/>
                </a:solidFill>
                <a:latin typeface="Roboto"/>
                <a:ea typeface="Roboto"/>
                <a:cs typeface="Roboto"/>
                <a:sym typeface="Roboto"/>
              </a:rPr>
              <a:t> </a:t>
            </a:r>
            <a:r>
              <a:rPr lang="es">
                <a:solidFill>
                  <a:schemeClr val="dk1"/>
                </a:solidFill>
                <a:latin typeface="Roboto"/>
                <a:ea typeface="Roboto"/>
                <a:cs typeface="Roboto"/>
                <a:sym typeface="Roboto"/>
              </a:rPr>
              <a:t>Anote etiquetas para que sea fácil de localizar al momento de buscarlo. P. ej: Educación. Pedagogía. o aquellas palabras que se relacionen con el contenido del video.</a:t>
            </a:r>
            <a:endParaRPr>
              <a:solidFill>
                <a:schemeClr val="dk1"/>
              </a:solidFill>
              <a:latin typeface="Roboto"/>
              <a:ea typeface="Roboto"/>
              <a:cs typeface="Roboto"/>
              <a:sym typeface="Roboto"/>
            </a:endParaRPr>
          </a:p>
          <a:p>
            <a:pPr indent="0" lvl="0" marL="0" rtl="0" algn="l">
              <a:spcBef>
                <a:spcPts val="1600"/>
              </a:spcBef>
              <a:spcAft>
                <a:spcPts val="0"/>
              </a:spcAft>
              <a:buNone/>
            </a:pPr>
            <a:r>
              <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1"/>
          <p:cNvPicPr preferRelativeResize="0"/>
          <p:nvPr/>
        </p:nvPicPr>
        <p:blipFill>
          <a:blip r:embed="rId3">
            <a:alphaModFix/>
          </a:blip>
          <a:stretch>
            <a:fillRect/>
          </a:stretch>
        </p:blipFill>
        <p:spPr>
          <a:xfrm>
            <a:off x="0" y="-91500"/>
            <a:ext cx="1791075" cy="1791075"/>
          </a:xfrm>
          <a:prstGeom prst="rect">
            <a:avLst/>
          </a:prstGeom>
          <a:noFill/>
          <a:ln>
            <a:noFill/>
          </a:ln>
        </p:spPr>
      </p:pic>
      <p:sp>
        <p:nvSpPr>
          <p:cNvPr id="261" name="Google Shape;261;p31"/>
          <p:cNvSpPr txBox="1"/>
          <p:nvPr>
            <p:ph type="title"/>
          </p:nvPr>
        </p:nvSpPr>
        <p:spPr>
          <a:xfrm>
            <a:off x="311700" y="445025"/>
            <a:ext cx="8520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Coordinación Estatal de Comunicación Social</a:t>
            </a:r>
            <a:endParaRPr/>
          </a:p>
        </p:txBody>
      </p:sp>
      <p:sp>
        <p:nvSpPr>
          <p:cNvPr id="262" name="Google Shape;262;p31"/>
          <p:cNvSpPr txBox="1"/>
          <p:nvPr>
            <p:ph idx="1" type="body"/>
          </p:nvPr>
        </p:nvSpPr>
        <p:spPr>
          <a:xfrm>
            <a:off x="1210950" y="1155725"/>
            <a:ext cx="7009500" cy="31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Roboto"/>
                <a:ea typeface="Roboto"/>
                <a:cs typeface="Roboto"/>
                <a:sym typeface="Roboto"/>
              </a:rPr>
              <a:t>La UPES, a través de su Coordinación Estatal de Comunicación Social, cuenta con un área de Producción Audiovisual y con Radio UPES para la grabación y producción de videos y audios.</a:t>
            </a:r>
            <a:endParaRPr>
              <a:solidFill>
                <a:schemeClr val="dk1"/>
              </a:solidFill>
              <a:latin typeface="Roboto"/>
              <a:ea typeface="Roboto"/>
              <a:cs typeface="Roboto"/>
              <a:sym typeface="Roboto"/>
            </a:endParaRPr>
          </a:p>
          <a:p>
            <a:pPr indent="0" lvl="0" marL="0" rtl="0" algn="l">
              <a:spcBef>
                <a:spcPts val="1600"/>
              </a:spcBef>
              <a:spcAft>
                <a:spcPts val="0"/>
              </a:spcAft>
              <a:buNone/>
            </a:pPr>
            <a:r>
              <a:rPr lang="es">
                <a:solidFill>
                  <a:schemeClr val="dk1"/>
                </a:solidFill>
                <a:latin typeface="Roboto"/>
                <a:ea typeface="Roboto"/>
                <a:cs typeface="Roboto"/>
                <a:sym typeface="Roboto"/>
              </a:rPr>
              <a:t>Brindamos también asesoría para la producción de sus materiales.</a:t>
            </a:r>
            <a:endParaRPr>
              <a:solidFill>
                <a:schemeClr val="dk1"/>
              </a:solidFill>
              <a:latin typeface="Roboto"/>
              <a:ea typeface="Roboto"/>
              <a:cs typeface="Roboto"/>
              <a:sym typeface="Roboto"/>
            </a:endParaRPr>
          </a:p>
          <a:p>
            <a:pPr indent="0" lvl="0" marL="0" rtl="0" algn="l">
              <a:spcBef>
                <a:spcPts val="1600"/>
              </a:spcBef>
              <a:spcAft>
                <a:spcPts val="0"/>
              </a:spcAft>
              <a:buNone/>
            </a:pPr>
            <a:r>
              <a:rPr lang="es">
                <a:solidFill>
                  <a:schemeClr val="dk1"/>
                </a:solidFill>
                <a:latin typeface="Roboto"/>
                <a:ea typeface="Roboto"/>
                <a:cs typeface="Roboto"/>
                <a:sym typeface="Roboto"/>
              </a:rPr>
              <a:t>Puede dirigirse a través del correo</a:t>
            </a:r>
            <a:endParaRPr>
              <a:solidFill>
                <a:schemeClr val="dk1"/>
              </a:solidFill>
              <a:latin typeface="Roboto"/>
              <a:ea typeface="Roboto"/>
              <a:cs typeface="Roboto"/>
              <a:sym typeface="Roboto"/>
            </a:endParaRPr>
          </a:p>
          <a:p>
            <a:pPr indent="0" lvl="0" marL="0" rtl="0" algn="ctr">
              <a:spcBef>
                <a:spcPts val="1600"/>
              </a:spcBef>
              <a:spcAft>
                <a:spcPts val="0"/>
              </a:spcAft>
              <a:buNone/>
            </a:pPr>
            <a:r>
              <a:rPr lang="es">
                <a:solidFill>
                  <a:schemeClr val="dk1"/>
                </a:solidFill>
                <a:latin typeface="Roboto"/>
                <a:ea typeface="Roboto"/>
                <a:cs typeface="Roboto"/>
                <a:sym typeface="Roboto"/>
              </a:rPr>
              <a:t>comunicacion.social@upes.edu.mx </a:t>
            </a:r>
            <a:endParaRPr>
              <a:solidFill>
                <a:schemeClr val="dk1"/>
              </a:solidFill>
              <a:latin typeface="Roboto"/>
              <a:ea typeface="Roboto"/>
              <a:cs typeface="Roboto"/>
              <a:sym typeface="Roboto"/>
            </a:endParaRPr>
          </a:p>
          <a:p>
            <a:pPr indent="0" lvl="0" marL="0" rtl="0" algn="l">
              <a:spcBef>
                <a:spcPts val="1600"/>
              </a:spcBef>
              <a:spcAft>
                <a:spcPts val="0"/>
              </a:spcAft>
              <a:buNone/>
            </a:pPr>
            <a:r>
              <a:t/>
            </a:r>
            <a:endParaRPr i="1">
              <a:solidFill>
                <a:schemeClr val="dk1"/>
              </a:solidFill>
              <a:latin typeface="Roboto"/>
              <a:ea typeface="Roboto"/>
              <a:cs typeface="Roboto"/>
              <a:sym typeface="Roboto"/>
            </a:endParaRPr>
          </a:p>
          <a:p>
            <a:pPr indent="0" lvl="0" marL="0" rtl="0" algn="l">
              <a:spcBef>
                <a:spcPts val="1600"/>
              </a:spcBef>
              <a:spcAft>
                <a:spcPts val="1600"/>
              </a:spcAft>
              <a:buNone/>
            </a:pPr>
            <a:r>
              <a:t/>
            </a:r>
            <a:endParaRPr i="1">
              <a:solidFill>
                <a:schemeClr val="dk1"/>
              </a:solidFill>
              <a:latin typeface="Roboto"/>
              <a:ea typeface="Roboto"/>
              <a:cs typeface="Roboto"/>
              <a:sym typeface="Roboto"/>
            </a:endParaRPr>
          </a:p>
        </p:txBody>
      </p:sp>
      <p:sp>
        <p:nvSpPr>
          <p:cNvPr id="263" name="Google Shape;263;p31"/>
          <p:cNvSpPr/>
          <p:nvPr/>
        </p:nvSpPr>
        <p:spPr>
          <a:xfrm>
            <a:off x="740950" y="90015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31"/>
          <p:cNvPicPr preferRelativeResize="0"/>
          <p:nvPr/>
        </p:nvPicPr>
        <p:blipFill>
          <a:blip r:embed="rId4">
            <a:alphaModFix/>
          </a:blip>
          <a:stretch>
            <a:fillRect/>
          </a:stretch>
        </p:blipFill>
        <p:spPr>
          <a:xfrm>
            <a:off x="5618175" y="4585011"/>
            <a:ext cx="353650" cy="323427"/>
          </a:xfrm>
          <a:prstGeom prst="rect">
            <a:avLst/>
          </a:prstGeom>
          <a:noFill/>
          <a:ln>
            <a:noFill/>
          </a:ln>
        </p:spPr>
      </p:pic>
      <p:sp>
        <p:nvSpPr>
          <p:cNvPr id="265" name="Google Shape;265;p31"/>
          <p:cNvSpPr txBox="1"/>
          <p:nvPr/>
        </p:nvSpPr>
        <p:spPr>
          <a:xfrm>
            <a:off x="5923700" y="4539450"/>
            <a:ext cx="2981100" cy="5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t>Universidad Pedagógica del Estado de Sinaloa</a:t>
            </a:r>
            <a:endParaRPr sz="1000"/>
          </a:p>
          <a:p>
            <a:pPr indent="0" lvl="0" marL="0" rtl="0" algn="l">
              <a:spcBef>
                <a:spcPts val="0"/>
              </a:spcBef>
              <a:spcAft>
                <a:spcPts val="0"/>
              </a:spcAft>
              <a:buNone/>
            </a:pPr>
            <a:r>
              <a:rPr lang="es" sz="1000"/>
              <a:t>Coordinación Estatal de Comunicación Social</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1081775" y="375763"/>
            <a:ext cx="56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Roboto Medium"/>
                <a:ea typeface="Roboto Medium"/>
                <a:cs typeface="Roboto Medium"/>
                <a:sym typeface="Roboto Medium"/>
              </a:rPr>
              <a:t>Grabaciones de audio</a:t>
            </a:r>
            <a:endParaRPr>
              <a:latin typeface="Roboto Medium"/>
              <a:ea typeface="Roboto Medium"/>
              <a:cs typeface="Roboto Medium"/>
              <a:sym typeface="Roboto Medium"/>
            </a:endParaRPr>
          </a:p>
        </p:txBody>
      </p:sp>
      <p:sp>
        <p:nvSpPr>
          <p:cNvPr id="63" name="Google Shape;63;p14"/>
          <p:cNvSpPr txBox="1"/>
          <p:nvPr>
            <p:ph idx="1" type="body"/>
          </p:nvPr>
        </p:nvSpPr>
        <p:spPr>
          <a:xfrm>
            <a:off x="977200" y="1042475"/>
            <a:ext cx="8096700" cy="280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a:solidFill>
                  <a:srgbClr val="000000"/>
                </a:solidFill>
                <a:latin typeface="Roboto"/>
                <a:ea typeface="Roboto"/>
                <a:cs typeface="Roboto"/>
                <a:sym typeface="Roboto"/>
              </a:rPr>
              <a:t>El sonido es tan importante como la imagen, da credibilidad y emoción.</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a:p>
            <a:pPr indent="0" lvl="0" marL="0" rtl="0" algn="l">
              <a:lnSpc>
                <a:spcPct val="150000"/>
              </a:lnSpc>
              <a:spcBef>
                <a:spcPts val="0"/>
              </a:spcBef>
              <a:spcAft>
                <a:spcPts val="0"/>
              </a:spcAft>
              <a:buNone/>
            </a:pPr>
            <a:r>
              <a:rPr lang="es">
                <a:solidFill>
                  <a:srgbClr val="000000"/>
                </a:solidFill>
                <a:latin typeface="Roboto"/>
                <a:ea typeface="Roboto"/>
                <a:cs typeface="Roboto"/>
                <a:sym typeface="Roboto"/>
              </a:rPr>
              <a:t>Recomendaciones al grabar con el teléfono celular:</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s">
                <a:solidFill>
                  <a:srgbClr val="000000"/>
                </a:solidFill>
                <a:latin typeface="Roboto"/>
                <a:ea typeface="Roboto"/>
                <a:cs typeface="Roboto"/>
                <a:sym typeface="Roboto"/>
              </a:rPr>
              <a:t>Apretar un poco el abdomen para que la pronunciación sea mejor</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s">
                <a:solidFill>
                  <a:srgbClr val="000000"/>
                </a:solidFill>
                <a:latin typeface="Roboto"/>
                <a:ea typeface="Roboto"/>
                <a:cs typeface="Roboto"/>
                <a:sym typeface="Roboto"/>
              </a:rPr>
              <a:t>Abrir bien la boca al pronunciar las palabras</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s">
                <a:solidFill>
                  <a:srgbClr val="000000"/>
                </a:solidFill>
                <a:latin typeface="Roboto"/>
                <a:ea typeface="Roboto"/>
                <a:cs typeface="Roboto"/>
                <a:sym typeface="Roboto"/>
              </a:rPr>
              <a:t>Evitar los espacios con mucho eco (habitaciones vacías, baños, pasillos)</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s">
                <a:solidFill>
                  <a:srgbClr val="000000"/>
                </a:solidFill>
                <a:latin typeface="Roboto"/>
                <a:ea typeface="Roboto"/>
                <a:cs typeface="Roboto"/>
                <a:sym typeface="Roboto"/>
              </a:rPr>
              <a:t>Evitar lugares con viento y/o ruido ambiental intenso </a:t>
            </a:r>
            <a:endParaRPr>
              <a:solidFill>
                <a:srgbClr val="000000"/>
              </a:solidFill>
              <a:latin typeface="Roboto"/>
              <a:ea typeface="Roboto"/>
              <a:cs typeface="Roboto"/>
              <a:sym typeface="Roboto"/>
            </a:endParaRPr>
          </a:p>
        </p:txBody>
      </p:sp>
      <p:pic>
        <p:nvPicPr>
          <p:cNvPr id="64" name="Google Shape;64;p14"/>
          <p:cNvPicPr preferRelativeResize="0"/>
          <p:nvPr/>
        </p:nvPicPr>
        <p:blipFill rotWithShape="1">
          <a:blip r:embed="rId3">
            <a:alphaModFix/>
          </a:blip>
          <a:srcRect b="0" l="0" r="60160" t="0"/>
          <a:stretch/>
        </p:blipFill>
        <p:spPr>
          <a:xfrm>
            <a:off x="623550" y="321825"/>
            <a:ext cx="353651" cy="680625"/>
          </a:xfrm>
          <a:prstGeom prst="rect">
            <a:avLst/>
          </a:prstGeom>
          <a:noFill/>
          <a:ln>
            <a:noFill/>
          </a:ln>
        </p:spPr>
      </p:pic>
      <p:sp>
        <p:nvSpPr>
          <p:cNvPr id="65" name="Google Shape;65;p14"/>
          <p:cNvSpPr/>
          <p:nvPr/>
        </p:nvSpPr>
        <p:spPr>
          <a:xfrm>
            <a:off x="1180325" y="8894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5446300" y="457078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67" name="Google Shape;67;p14"/>
          <p:cNvPicPr preferRelativeResize="0"/>
          <p:nvPr/>
        </p:nvPicPr>
        <p:blipFill>
          <a:blip r:embed="rId4">
            <a:alphaModFix/>
          </a:blip>
          <a:stretch>
            <a:fillRect/>
          </a:stretch>
        </p:blipFill>
        <p:spPr>
          <a:xfrm>
            <a:off x="5937400" y="4695436"/>
            <a:ext cx="353650" cy="3234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813150" y="2746325"/>
            <a:ext cx="751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latin typeface="Roboto"/>
                <a:ea typeface="Roboto"/>
                <a:cs typeface="Roboto"/>
                <a:sym typeface="Roboto"/>
              </a:rPr>
              <a:t>Coordinación Estatal de Comunicación Social</a:t>
            </a:r>
            <a:endParaRPr b="1">
              <a:latin typeface="Roboto"/>
              <a:ea typeface="Roboto"/>
              <a:cs typeface="Roboto"/>
              <a:sym typeface="Roboto"/>
            </a:endParaRPr>
          </a:p>
        </p:txBody>
      </p:sp>
      <p:pic>
        <p:nvPicPr>
          <p:cNvPr id="271" name="Google Shape;271;p32"/>
          <p:cNvPicPr preferRelativeResize="0"/>
          <p:nvPr/>
        </p:nvPicPr>
        <p:blipFill>
          <a:blip r:embed="rId3">
            <a:alphaModFix/>
          </a:blip>
          <a:stretch>
            <a:fillRect/>
          </a:stretch>
        </p:blipFill>
        <p:spPr>
          <a:xfrm>
            <a:off x="3396000" y="595175"/>
            <a:ext cx="2352001" cy="215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969550" y="298250"/>
            <a:ext cx="4893900" cy="71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a:t>
            </a:r>
            <a:endParaRPr sz="2400">
              <a:latin typeface="Roboto Medium"/>
              <a:ea typeface="Roboto Medium"/>
              <a:cs typeface="Roboto Medium"/>
              <a:sym typeface="Roboto Medium"/>
            </a:endParaRPr>
          </a:p>
          <a:p>
            <a:pPr indent="0" lvl="0" marL="0" rtl="0" algn="l">
              <a:spcBef>
                <a:spcPts val="0"/>
              </a:spcBef>
              <a:spcAft>
                <a:spcPts val="0"/>
              </a:spcAft>
              <a:buNone/>
            </a:pPr>
            <a:r>
              <a:rPr lang="es" sz="2400">
                <a:latin typeface="Roboto Medium"/>
                <a:ea typeface="Roboto Medium"/>
                <a:cs typeface="Roboto Medium"/>
                <a:sym typeface="Roboto Medium"/>
              </a:rPr>
              <a:t>con el celular</a:t>
            </a:r>
            <a:endParaRPr sz="2400">
              <a:latin typeface="Roboto Medium"/>
              <a:ea typeface="Roboto Medium"/>
              <a:cs typeface="Roboto Medium"/>
              <a:sym typeface="Roboto Medium"/>
            </a:endParaRPr>
          </a:p>
        </p:txBody>
      </p:sp>
      <p:sp>
        <p:nvSpPr>
          <p:cNvPr id="73" name="Google Shape;73;p15"/>
          <p:cNvSpPr txBox="1"/>
          <p:nvPr>
            <p:ph idx="1" type="body"/>
          </p:nvPr>
        </p:nvSpPr>
        <p:spPr>
          <a:xfrm>
            <a:off x="770425" y="1333267"/>
            <a:ext cx="8096700" cy="41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a:solidFill>
                  <a:srgbClr val="000000"/>
                </a:solidFill>
                <a:latin typeface="Roboto"/>
                <a:ea typeface="Roboto"/>
                <a:cs typeface="Roboto"/>
                <a:sym typeface="Roboto"/>
              </a:rPr>
              <a:t>Recomendaciones:</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p:txBody>
      </p:sp>
      <p:sp>
        <p:nvSpPr>
          <p:cNvPr id="74" name="Google Shape;74;p15"/>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sp>
        <p:nvSpPr>
          <p:cNvPr id="75" name="Google Shape;75;p15"/>
          <p:cNvSpPr/>
          <p:nvPr/>
        </p:nvSpPr>
        <p:spPr>
          <a:xfrm>
            <a:off x="1088100" y="1163613"/>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5"/>
          <p:cNvPicPr preferRelativeResize="0"/>
          <p:nvPr/>
        </p:nvPicPr>
        <p:blipFill>
          <a:blip r:embed="rId3">
            <a:alphaModFix/>
          </a:blip>
          <a:stretch>
            <a:fillRect/>
          </a:stretch>
        </p:blipFill>
        <p:spPr>
          <a:xfrm>
            <a:off x="5803750" y="4610936"/>
            <a:ext cx="353650" cy="323427"/>
          </a:xfrm>
          <a:prstGeom prst="rect">
            <a:avLst/>
          </a:prstGeom>
          <a:noFill/>
          <a:ln>
            <a:noFill/>
          </a:ln>
        </p:spPr>
      </p:pic>
      <p:pic>
        <p:nvPicPr>
          <p:cNvPr id="77" name="Google Shape;77;p15"/>
          <p:cNvPicPr preferRelativeResize="0"/>
          <p:nvPr/>
        </p:nvPicPr>
        <p:blipFill rotWithShape="1">
          <a:blip r:embed="rId4">
            <a:alphaModFix/>
          </a:blip>
          <a:srcRect b="1100" l="20150" r="21662" t="-1100"/>
          <a:stretch/>
        </p:blipFill>
        <p:spPr>
          <a:xfrm>
            <a:off x="331450" y="231325"/>
            <a:ext cx="438981" cy="861601"/>
          </a:xfrm>
          <a:prstGeom prst="rect">
            <a:avLst/>
          </a:prstGeom>
          <a:noFill/>
          <a:ln>
            <a:noFill/>
          </a:ln>
        </p:spPr>
      </p:pic>
      <p:pic>
        <p:nvPicPr>
          <p:cNvPr id="78" name="Google Shape;78;p15"/>
          <p:cNvPicPr preferRelativeResize="0"/>
          <p:nvPr/>
        </p:nvPicPr>
        <p:blipFill rotWithShape="1">
          <a:blip r:embed="rId5">
            <a:alphaModFix/>
          </a:blip>
          <a:srcRect b="0" l="0" r="0" t="0"/>
          <a:stretch/>
        </p:blipFill>
        <p:spPr>
          <a:xfrm>
            <a:off x="1660600" y="2489901"/>
            <a:ext cx="2132850" cy="1420525"/>
          </a:xfrm>
          <a:prstGeom prst="rect">
            <a:avLst/>
          </a:prstGeom>
          <a:noFill/>
          <a:ln>
            <a:noFill/>
          </a:ln>
        </p:spPr>
      </p:pic>
      <p:pic>
        <p:nvPicPr>
          <p:cNvPr id="79" name="Google Shape;79;p15"/>
          <p:cNvPicPr preferRelativeResize="0"/>
          <p:nvPr/>
        </p:nvPicPr>
        <p:blipFill rotWithShape="1">
          <a:blip r:embed="rId6">
            <a:alphaModFix/>
          </a:blip>
          <a:srcRect b="0" l="0" r="0" t="0"/>
          <a:stretch/>
        </p:blipFill>
        <p:spPr>
          <a:xfrm>
            <a:off x="4503918" y="2447275"/>
            <a:ext cx="2612657" cy="1463050"/>
          </a:xfrm>
          <a:prstGeom prst="rect">
            <a:avLst/>
          </a:prstGeom>
          <a:noFill/>
          <a:ln>
            <a:noFill/>
          </a:ln>
        </p:spPr>
      </p:pic>
      <p:sp>
        <p:nvSpPr>
          <p:cNvPr id="80" name="Google Shape;80;p15"/>
          <p:cNvSpPr txBox="1"/>
          <p:nvPr/>
        </p:nvSpPr>
        <p:spPr>
          <a:xfrm>
            <a:off x="1689600" y="3865925"/>
            <a:ext cx="18525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latin typeface="Roboto"/>
                <a:ea typeface="Roboto"/>
                <a:cs typeface="Roboto"/>
                <a:sym typeface="Roboto"/>
              </a:rPr>
              <a:t>Horizontal</a:t>
            </a:r>
            <a:endParaRPr sz="1800">
              <a:latin typeface="Roboto"/>
              <a:ea typeface="Roboto"/>
              <a:cs typeface="Roboto"/>
              <a:sym typeface="Roboto"/>
            </a:endParaRPr>
          </a:p>
        </p:txBody>
      </p:sp>
      <p:sp>
        <p:nvSpPr>
          <p:cNvPr id="81" name="Google Shape;81;p15"/>
          <p:cNvSpPr txBox="1"/>
          <p:nvPr/>
        </p:nvSpPr>
        <p:spPr>
          <a:xfrm>
            <a:off x="5054325" y="3865925"/>
            <a:ext cx="18525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latin typeface="Roboto"/>
                <a:ea typeface="Roboto"/>
                <a:cs typeface="Roboto"/>
                <a:sym typeface="Roboto"/>
              </a:rPr>
              <a:t>Vertical</a:t>
            </a:r>
            <a:endParaRPr sz="1800">
              <a:latin typeface="Roboto"/>
              <a:ea typeface="Roboto"/>
              <a:cs typeface="Roboto"/>
              <a:sym typeface="Roboto"/>
            </a:endParaRPr>
          </a:p>
        </p:txBody>
      </p:sp>
      <p:pic>
        <p:nvPicPr>
          <p:cNvPr id="82" name="Google Shape;82;p15"/>
          <p:cNvPicPr preferRelativeResize="0"/>
          <p:nvPr/>
        </p:nvPicPr>
        <p:blipFill>
          <a:blip r:embed="rId7">
            <a:alphaModFix/>
          </a:blip>
          <a:stretch>
            <a:fillRect/>
          </a:stretch>
        </p:blipFill>
        <p:spPr>
          <a:xfrm>
            <a:off x="7280025" y="3097385"/>
            <a:ext cx="353650" cy="353650"/>
          </a:xfrm>
          <a:prstGeom prst="rect">
            <a:avLst/>
          </a:prstGeom>
          <a:noFill/>
          <a:ln>
            <a:noFill/>
          </a:ln>
        </p:spPr>
      </p:pic>
      <p:pic>
        <p:nvPicPr>
          <p:cNvPr id="83" name="Google Shape;83;p15"/>
          <p:cNvPicPr preferRelativeResize="0"/>
          <p:nvPr/>
        </p:nvPicPr>
        <p:blipFill>
          <a:blip r:embed="rId8">
            <a:alphaModFix/>
          </a:blip>
          <a:stretch>
            <a:fillRect/>
          </a:stretch>
        </p:blipFill>
        <p:spPr>
          <a:xfrm>
            <a:off x="1088100" y="3036912"/>
            <a:ext cx="474575" cy="474575"/>
          </a:xfrm>
          <a:prstGeom prst="rect">
            <a:avLst/>
          </a:prstGeom>
          <a:noFill/>
          <a:ln>
            <a:noFill/>
          </a:ln>
        </p:spPr>
      </p:pic>
      <p:sp>
        <p:nvSpPr>
          <p:cNvPr id="84" name="Google Shape;84;p15"/>
          <p:cNvSpPr txBox="1"/>
          <p:nvPr>
            <p:ph idx="1" type="body"/>
          </p:nvPr>
        </p:nvSpPr>
        <p:spPr>
          <a:xfrm>
            <a:off x="770425" y="1646139"/>
            <a:ext cx="8096700" cy="68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a:solidFill>
                  <a:srgbClr val="000000"/>
                </a:solidFill>
                <a:latin typeface="Roboto"/>
                <a:ea typeface="Roboto"/>
                <a:cs typeface="Roboto"/>
                <a:sym typeface="Roboto"/>
              </a:rPr>
              <a:t>M</a:t>
            </a:r>
            <a:r>
              <a:rPr lang="es">
                <a:solidFill>
                  <a:srgbClr val="000000"/>
                </a:solidFill>
                <a:latin typeface="Roboto"/>
                <a:ea typeface="Roboto"/>
                <a:cs typeface="Roboto"/>
                <a:sym typeface="Roboto"/>
              </a:rPr>
              <a:t>antenga el celular en posición horizontal, esto permite ver el video en tamaño completo en una pantalla de monitor, laptop o tablet.</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1081775" y="375763"/>
            <a:ext cx="56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celular</a:t>
            </a:r>
            <a:endParaRPr sz="2400">
              <a:latin typeface="Roboto Medium"/>
              <a:ea typeface="Roboto Medium"/>
              <a:cs typeface="Roboto Medium"/>
              <a:sym typeface="Roboto Medium"/>
            </a:endParaRPr>
          </a:p>
        </p:txBody>
      </p:sp>
      <p:sp>
        <p:nvSpPr>
          <p:cNvPr id="90" name="Google Shape;90;p16"/>
          <p:cNvSpPr txBox="1"/>
          <p:nvPr>
            <p:ph idx="1" type="body"/>
          </p:nvPr>
        </p:nvSpPr>
        <p:spPr>
          <a:xfrm>
            <a:off x="1413675" y="1410325"/>
            <a:ext cx="6629400" cy="73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a:solidFill>
                  <a:srgbClr val="000000"/>
                </a:solidFill>
                <a:latin typeface="Roboto"/>
                <a:ea typeface="Roboto"/>
                <a:cs typeface="Roboto"/>
                <a:sym typeface="Roboto"/>
              </a:rPr>
              <a:t>Si no cuenta con un tripié, puede recargar el celular en algún objeto seguro. P. ej. unos libros</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p:txBody>
      </p:sp>
      <p:sp>
        <p:nvSpPr>
          <p:cNvPr id="91" name="Google Shape;91;p16"/>
          <p:cNvSpPr/>
          <p:nvPr/>
        </p:nvSpPr>
        <p:spPr>
          <a:xfrm>
            <a:off x="1180325" y="8894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ph idx="1" type="body"/>
          </p:nvPr>
        </p:nvSpPr>
        <p:spPr>
          <a:xfrm>
            <a:off x="1180325" y="991525"/>
            <a:ext cx="3592800" cy="41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sz="2000">
                <a:solidFill>
                  <a:srgbClr val="000000"/>
                </a:solidFill>
                <a:latin typeface="Roboto"/>
                <a:ea typeface="Roboto"/>
                <a:cs typeface="Roboto"/>
                <a:sym typeface="Roboto"/>
              </a:rPr>
              <a:t>Mantener el celular estable</a:t>
            </a:r>
            <a:endParaRPr b="1" sz="20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p:txBody>
      </p:sp>
      <p:pic>
        <p:nvPicPr>
          <p:cNvPr id="93" name="Google Shape;93;p16"/>
          <p:cNvPicPr preferRelativeResize="0"/>
          <p:nvPr/>
        </p:nvPicPr>
        <p:blipFill>
          <a:blip r:embed="rId3">
            <a:alphaModFix/>
          </a:blip>
          <a:stretch>
            <a:fillRect/>
          </a:stretch>
        </p:blipFill>
        <p:spPr>
          <a:xfrm>
            <a:off x="1509950" y="2145325"/>
            <a:ext cx="2720675" cy="1809225"/>
          </a:xfrm>
          <a:prstGeom prst="rect">
            <a:avLst/>
          </a:prstGeom>
          <a:noFill/>
          <a:ln>
            <a:noFill/>
          </a:ln>
        </p:spPr>
      </p:pic>
      <p:sp>
        <p:nvSpPr>
          <p:cNvPr id="94" name="Google Shape;94;p16"/>
          <p:cNvSpPr txBox="1"/>
          <p:nvPr/>
        </p:nvSpPr>
        <p:spPr>
          <a:xfrm>
            <a:off x="5447275" y="457078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95" name="Google Shape;95;p16"/>
          <p:cNvPicPr preferRelativeResize="0"/>
          <p:nvPr/>
        </p:nvPicPr>
        <p:blipFill>
          <a:blip r:embed="rId4">
            <a:alphaModFix/>
          </a:blip>
          <a:stretch>
            <a:fillRect/>
          </a:stretch>
        </p:blipFill>
        <p:spPr>
          <a:xfrm>
            <a:off x="5981450" y="4635111"/>
            <a:ext cx="353650" cy="323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1015750" y="339497"/>
            <a:ext cx="5608800" cy="4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a:t>
            </a:r>
            <a:endParaRPr sz="2400">
              <a:latin typeface="Roboto Medium"/>
              <a:ea typeface="Roboto Medium"/>
              <a:cs typeface="Roboto Medium"/>
              <a:sym typeface="Roboto Medium"/>
            </a:endParaRPr>
          </a:p>
        </p:txBody>
      </p:sp>
      <p:sp>
        <p:nvSpPr>
          <p:cNvPr id="101" name="Google Shape;101;p17"/>
          <p:cNvSpPr txBox="1"/>
          <p:nvPr>
            <p:ph idx="1" type="body"/>
          </p:nvPr>
        </p:nvSpPr>
        <p:spPr>
          <a:xfrm>
            <a:off x="941125" y="990775"/>
            <a:ext cx="5316900" cy="46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a:solidFill>
                  <a:srgbClr val="000000"/>
                </a:solidFill>
                <a:latin typeface="Roboto"/>
                <a:ea typeface="Roboto"/>
                <a:cs typeface="Roboto"/>
                <a:sym typeface="Roboto"/>
              </a:rPr>
              <a:t>Opciones para improvisar Improvisar un tripié</a:t>
            </a:r>
            <a:endParaRPr b="1">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000000"/>
              </a:solidFill>
              <a:latin typeface="Roboto"/>
              <a:ea typeface="Roboto"/>
              <a:cs typeface="Roboto"/>
              <a:sym typeface="Roboto"/>
            </a:endParaRPr>
          </a:p>
        </p:txBody>
      </p:sp>
      <p:sp>
        <p:nvSpPr>
          <p:cNvPr id="102" name="Google Shape;102;p17"/>
          <p:cNvSpPr/>
          <p:nvPr/>
        </p:nvSpPr>
        <p:spPr>
          <a:xfrm>
            <a:off x="1171725" y="804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7"/>
          <p:cNvPicPr preferRelativeResize="0"/>
          <p:nvPr/>
        </p:nvPicPr>
        <p:blipFill rotWithShape="1">
          <a:blip r:embed="rId3">
            <a:alphaModFix/>
          </a:blip>
          <a:srcRect b="0" l="10577" r="22689" t="0"/>
          <a:stretch/>
        </p:blipFill>
        <p:spPr>
          <a:xfrm>
            <a:off x="941125" y="1534650"/>
            <a:ext cx="2067600" cy="1742827"/>
          </a:xfrm>
          <a:prstGeom prst="rect">
            <a:avLst/>
          </a:prstGeom>
          <a:noFill/>
          <a:ln>
            <a:noFill/>
          </a:ln>
        </p:spPr>
      </p:pic>
      <p:pic>
        <p:nvPicPr>
          <p:cNvPr id="104" name="Google Shape;104;p17"/>
          <p:cNvPicPr preferRelativeResize="0"/>
          <p:nvPr/>
        </p:nvPicPr>
        <p:blipFill rotWithShape="1">
          <a:blip r:embed="rId4">
            <a:alphaModFix/>
          </a:blip>
          <a:srcRect b="9478" l="8876" r="8785" t="9087"/>
          <a:stretch/>
        </p:blipFill>
        <p:spPr>
          <a:xfrm>
            <a:off x="3605575" y="1534650"/>
            <a:ext cx="2404275" cy="1651625"/>
          </a:xfrm>
          <a:prstGeom prst="rect">
            <a:avLst/>
          </a:prstGeom>
          <a:noFill/>
          <a:ln>
            <a:noFill/>
          </a:ln>
        </p:spPr>
      </p:pic>
      <p:pic>
        <p:nvPicPr>
          <p:cNvPr id="105" name="Google Shape;105;p17"/>
          <p:cNvPicPr preferRelativeResize="0"/>
          <p:nvPr/>
        </p:nvPicPr>
        <p:blipFill rotWithShape="1">
          <a:blip r:embed="rId5">
            <a:alphaModFix/>
          </a:blip>
          <a:srcRect b="7746" l="1922" r="0" t="6180"/>
          <a:stretch/>
        </p:blipFill>
        <p:spPr>
          <a:xfrm>
            <a:off x="6294125" y="1597562"/>
            <a:ext cx="2456684" cy="1617000"/>
          </a:xfrm>
          <a:prstGeom prst="rect">
            <a:avLst/>
          </a:prstGeom>
          <a:noFill/>
          <a:ln>
            <a:noFill/>
          </a:ln>
        </p:spPr>
      </p:pic>
      <p:sp>
        <p:nvSpPr>
          <p:cNvPr id="106" name="Google Shape;106;p17"/>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07" name="Google Shape;107;p17"/>
          <p:cNvPicPr preferRelativeResize="0"/>
          <p:nvPr/>
        </p:nvPicPr>
        <p:blipFill>
          <a:blip r:embed="rId6">
            <a:alphaModFix/>
          </a:blip>
          <a:stretch>
            <a:fillRect/>
          </a:stretch>
        </p:blipFill>
        <p:spPr>
          <a:xfrm>
            <a:off x="5869450" y="4568311"/>
            <a:ext cx="353650" cy="323427"/>
          </a:xfrm>
          <a:prstGeom prst="rect">
            <a:avLst/>
          </a:prstGeom>
          <a:noFill/>
          <a:ln>
            <a:noFill/>
          </a:ln>
        </p:spPr>
      </p:pic>
      <p:sp>
        <p:nvSpPr>
          <p:cNvPr id="108" name="Google Shape;108;p17"/>
          <p:cNvSpPr txBox="1"/>
          <p:nvPr/>
        </p:nvSpPr>
        <p:spPr>
          <a:xfrm>
            <a:off x="863588" y="3356050"/>
            <a:ext cx="2067600" cy="46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t>Con lápices y una liga</a:t>
            </a:r>
            <a:endParaRPr/>
          </a:p>
        </p:txBody>
      </p:sp>
      <p:sp>
        <p:nvSpPr>
          <p:cNvPr id="109" name="Google Shape;109;p17"/>
          <p:cNvSpPr txBox="1"/>
          <p:nvPr/>
        </p:nvSpPr>
        <p:spPr>
          <a:xfrm>
            <a:off x="3605575" y="3277475"/>
            <a:ext cx="22659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t>Con un trozo de cartón</a:t>
            </a:r>
            <a:endParaRPr/>
          </a:p>
        </p:txBody>
      </p:sp>
      <p:sp>
        <p:nvSpPr>
          <p:cNvPr id="110" name="Google Shape;110;p17"/>
          <p:cNvSpPr txBox="1"/>
          <p:nvPr/>
        </p:nvSpPr>
        <p:spPr>
          <a:xfrm>
            <a:off x="6397600" y="3356050"/>
            <a:ext cx="2353200" cy="3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t>Con broches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642375" y="296425"/>
            <a:ext cx="6186000" cy="4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el celular</a:t>
            </a:r>
            <a:endParaRPr sz="2400">
              <a:latin typeface="Roboto Medium"/>
              <a:ea typeface="Roboto Medium"/>
              <a:cs typeface="Roboto Medium"/>
              <a:sym typeface="Roboto Medium"/>
            </a:endParaRPr>
          </a:p>
        </p:txBody>
      </p:sp>
      <p:sp>
        <p:nvSpPr>
          <p:cNvPr id="116" name="Google Shape;116;p18"/>
          <p:cNvSpPr/>
          <p:nvPr/>
        </p:nvSpPr>
        <p:spPr>
          <a:xfrm>
            <a:off x="852925" y="808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txBox="1"/>
          <p:nvPr/>
        </p:nvSpPr>
        <p:spPr>
          <a:xfrm>
            <a:off x="852925" y="958075"/>
            <a:ext cx="7086900" cy="7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Para generar presentaciones más dinámicas, se recomienda incluir tomas de 10 a 15 segundos desde distinto ángulo. </a:t>
            </a:r>
            <a:endParaRPr sz="1800">
              <a:latin typeface="Roboto"/>
              <a:ea typeface="Roboto"/>
              <a:cs typeface="Roboto"/>
              <a:sym typeface="Roboto"/>
            </a:endParaRPr>
          </a:p>
        </p:txBody>
      </p:sp>
      <p:pic>
        <p:nvPicPr>
          <p:cNvPr id="118" name="Google Shape;118;p18"/>
          <p:cNvPicPr preferRelativeResize="0"/>
          <p:nvPr/>
        </p:nvPicPr>
        <p:blipFill rotWithShape="1">
          <a:blip r:embed="rId3">
            <a:alphaModFix/>
          </a:blip>
          <a:srcRect b="0" l="8028" r="18181" t="48691"/>
          <a:stretch/>
        </p:blipFill>
        <p:spPr>
          <a:xfrm>
            <a:off x="930675" y="1856588"/>
            <a:ext cx="1942726" cy="1809281"/>
          </a:xfrm>
          <a:prstGeom prst="rect">
            <a:avLst/>
          </a:prstGeom>
          <a:noFill/>
          <a:ln>
            <a:noFill/>
          </a:ln>
        </p:spPr>
      </p:pic>
      <p:sp>
        <p:nvSpPr>
          <p:cNvPr id="119" name="Google Shape;119;p18"/>
          <p:cNvSpPr txBox="1"/>
          <p:nvPr/>
        </p:nvSpPr>
        <p:spPr>
          <a:xfrm>
            <a:off x="3485125" y="1907425"/>
            <a:ext cx="4988700" cy="7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Evite realizar acercamientos extremos,</a:t>
            </a:r>
            <a:endParaRPr sz="1800">
              <a:latin typeface="Roboto"/>
              <a:ea typeface="Roboto"/>
              <a:cs typeface="Roboto"/>
              <a:sym typeface="Roboto"/>
            </a:endParaRPr>
          </a:p>
          <a:p>
            <a:pPr indent="0" lvl="0" marL="0" rtl="0" algn="l">
              <a:spcBef>
                <a:spcPts val="0"/>
              </a:spcBef>
              <a:spcAft>
                <a:spcPts val="0"/>
              </a:spcAft>
              <a:buNone/>
            </a:pPr>
            <a:r>
              <a:rPr lang="es" sz="1800">
                <a:latin typeface="Roboto"/>
                <a:ea typeface="Roboto"/>
                <a:cs typeface="Roboto"/>
                <a:sym typeface="Roboto"/>
              </a:rPr>
              <a:t>a menos que tu teléfono tenga un buen lente</a:t>
            </a:r>
            <a:endParaRPr sz="1800">
              <a:latin typeface="Roboto"/>
              <a:ea typeface="Roboto"/>
              <a:cs typeface="Roboto"/>
              <a:sym typeface="Roboto"/>
            </a:endParaRPr>
          </a:p>
        </p:txBody>
      </p:sp>
      <p:pic>
        <p:nvPicPr>
          <p:cNvPr id="120" name="Google Shape;120;p18"/>
          <p:cNvPicPr preferRelativeResize="0"/>
          <p:nvPr/>
        </p:nvPicPr>
        <p:blipFill>
          <a:blip r:embed="rId4">
            <a:alphaModFix/>
          </a:blip>
          <a:stretch>
            <a:fillRect/>
          </a:stretch>
        </p:blipFill>
        <p:spPr>
          <a:xfrm>
            <a:off x="2614950" y="3088420"/>
            <a:ext cx="508525" cy="508525"/>
          </a:xfrm>
          <a:prstGeom prst="rect">
            <a:avLst/>
          </a:prstGeom>
          <a:noFill/>
          <a:ln>
            <a:noFill/>
          </a:ln>
        </p:spPr>
      </p:pic>
      <p:sp>
        <p:nvSpPr>
          <p:cNvPr id="121" name="Google Shape;121;p18"/>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a:t>
            </a:r>
            <a:r>
              <a:rPr lang="es" sz="1200"/>
              <a:t>l</a:t>
            </a:r>
            <a:endParaRPr sz="1200"/>
          </a:p>
        </p:txBody>
      </p:sp>
      <p:pic>
        <p:nvPicPr>
          <p:cNvPr id="122" name="Google Shape;122;p18"/>
          <p:cNvPicPr preferRelativeResize="0"/>
          <p:nvPr/>
        </p:nvPicPr>
        <p:blipFill>
          <a:blip r:embed="rId5">
            <a:alphaModFix/>
          </a:blip>
          <a:stretch>
            <a:fillRect/>
          </a:stretch>
        </p:blipFill>
        <p:spPr>
          <a:xfrm>
            <a:off x="5802650" y="4559686"/>
            <a:ext cx="353650" cy="323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642375" y="296425"/>
            <a:ext cx="6186000" cy="4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el celular</a:t>
            </a:r>
            <a:endParaRPr sz="2400">
              <a:latin typeface="Roboto Medium"/>
              <a:ea typeface="Roboto Medium"/>
              <a:cs typeface="Roboto Medium"/>
              <a:sym typeface="Roboto Medium"/>
            </a:endParaRPr>
          </a:p>
        </p:txBody>
      </p:sp>
      <p:sp>
        <p:nvSpPr>
          <p:cNvPr id="128" name="Google Shape;128;p19"/>
          <p:cNvSpPr/>
          <p:nvPr/>
        </p:nvSpPr>
        <p:spPr>
          <a:xfrm>
            <a:off x="852925" y="808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852925" y="1124975"/>
            <a:ext cx="17451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000">
                <a:latin typeface="Roboto"/>
                <a:ea typeface="Roboto"/>
                <a:cs typeface="Roboto"/>
                <a:sym typeface="Roboto"/>
              </a:rPr>
              <a:t>Iluminación</a:t>
            </a:r>
            <a:endParaRPr b="1" sz="2000">
              <a:latin typeface="Roboto"/>
              <a:ea typeface="Roboto"/>
              <a:cs typeface="Roboto"/>
              <a:sym typeface="Roboto"/>
            </a:endParaRPr>
          </a:p>
        </p:txBody>
      </p:sp>
      <p:sp>
        <p:nvSpPr>
          <p:cNvPr id="130" name="Google Shape;130;p19"/>
          <p:cNvSpPr txBox="1"/>
          <p:nvPr/>
        </p:nvSpPr>
        <p:spPr>
          <a:xfrm>
            <a:off x="3182575" y="2228850"/>
            <a:ext cx="55938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Evite apuntar la cámara directamente a fuentes de luz, para no producir reflejos.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
        <p:nvSpPr>
          <p:cNvPr id="131" name="Google Shape;131;p19"/>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a:t>
            </a:r>
            <a:r>
              <a:rPr lang="es" sz="1200"/>
              <a:t>l</a:t>
            </a:r>
            <a:endParaRPr sz="1200"/>
          </a:p>
        </p:txBody>
      </p:sp>
      <p:pic>
        <p:nvPicPr>
          <p:cNvPr id="132" name="Google Shape;132;p19"/>
          <p:cNvPicPr preferRelativeResize="0"/>
          <p:nvPr/>
        </p:nvPicPr>
        <p:blipFill>
          <a:blip r:embed="rId3">
            <a:alphaModFix/>
          </a:blip>
          <a:stretch>
            <a:fillRect/>
          </a:stretch>
        </p:blipFill>
        <p:spPr>
          <a:xfrm>
            <a:off x="5802650" y="4559686"/>
            <a:ext cx="353650" cy="323427"/>
          </a:xfrm>
          <a:prstGeom prst="rect">
            <a:avLst/>
          </a:prstGeom>
          <a:noFill/>
          <a:ln>
            <a:noFill/>
          </a:ln>
        </p:spPr>
      </p:pic>
      <p:sp>
        <p:nvSpPr>
          <p:cNvPr id="133" name="Google Shape;133;p19"/>
          <p:cNvSpPr txBox="1"/>
          <p:nvPr/>
        </p:nvSpPr>
        <p:spPr>
          <a:xfrm>
            <a:off x="3182575" y="3053663"/>
            <a:ext cx="49887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Si grabará en exteriores, evite hacerlo al mediodía porque las sombras son más fuertes</a:t>
            </a:r>
            <a:r>
              <a:rPr lang="es" sz="1800">
                <a:latin typeface="Roboto"/>
                <a:ea typeface="Roboto"/>
                <a:cs typeface="Roboto"/>
                <a:sym typeface="Roboto"/>
              </a:rPr>
              <a: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34" name="Google Shape;134;p19"/>
          <p:cNvPicPr preferRelativeResize="0"/>
          <p:nvPr/>
        </p:nvPicPr>
        <p:blipFill>
          <a:blip r:embed="rId4">
            <a:alphaModFix/>
          </a:blip>
          <a:stretch>
            <a:fillRect/>
          </a:stretch>
        </p:blipFill>
        <p:spPr>
          <a:xfrm>
            <a:off x="295275" y="1553775"/>
            <a:ext cx="2653590" cy="3505675"/>
          </a:xfrm>
          <a:prstGeom prst="rect">
            <a:avLst/>
          </a:prstGeom>
          <a:noFill/>
          <a:ln>
            <a:noFill/>
          </a:ln>
        </p:spPr>
      </p:pic>
      <p:sp>
        <p:nvSpPr>
          <p:cNvPr id="135" name="Google Shape;135;p19"/>
          <p:cNvSpPr txBox="1"/>
          <p:nvPr/>
        </p:nvSpPr>
        <p:spPr>
          <a:xfrm>
            <a:off x="3182575" y="1404025"/>
            <a:ext cx="49887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Procure grabar el espacios uniformemente iluminadas</a:t>
            </a:r>
            <a:r>
              <a:rPr lang="es" sz="1800">
                <a:latin typeface="Roboto"/>
                <a:ea typeface="Roboto"/>
                <a:cs typeface="Roboto"/>
                <a:sym typeface="Roboto"/>
              </a:rPr>
              <a: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642375" y="296425"/>
            <a:ext cx="6186000" cy="4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el celular</a:t>
            </a:r>
            <a:endParaRPr sz="2400">
              <a:latin typeface="Roboto Medium"/>
              <a:ea typeface="Roboto Medium"/>
              <a:cs typeface="Roboto Medium"/>
              <a:sym typeface="Roboto Medium"/>
            </a:endParaRPr>
          </a:p>
        </p:txBody>
      </p:sp>
      <p:sp>
        <p:nvSpPr>
          <p:cNvPr id="141" name="Google Shape;141;p20"/>
          <p:cNvSpPr/>
          <p:nvPr/>
        </p:nvSpPr>
        <p:spPr>
          <a:xfrm>
            <a:off x="852925" y="808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txBox="1"/>
          <p:nvPr/>
        </p:nvSpPr>
        <p:spPr>
          <a:xfrm>
            <a:off x="685400" y="906350"/>
            <a:ext cx="75213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Active la cuadrícula de la cámara. Coloque el objeto principal sobre una de las líneas, si es una persona que la cabeza quede sobre los puntos superiores. Esto ayudará a que la imagen quede derecha. </a:t>
            </a:r>
            <a:endParaRPr sz="1800">
              <a:latin typeface="Roboto"/>
              <a:ea typeface="Roboto"/>
              <a:cs typeface="Roboto"/>
              <a:sym typeface="Roboto"/>
            </a:endParaRPr>
          </a:p>
        </p:txBody>
      </p:sp>
      <p:sp>
        <p:nvSpPr>
          <p:cNvPr id="143" name="Google Shape;143;p20"/>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44" name="Google Shape;144;p20"/>
          <p:cNvPicPr preferRelativeResize="0"/>
          <p:nvPr/>
        </p:nvPicPr>
        <p:blipFill>
          <a:blip r:embed="rId3">
            <a:alphaModFix/>
          </a:blip>
          <a:stretch>
            <a:fillRect/>
          </a:stretch>
        </p:blipFill>
        <p:spPr>
          <a:xfrm>
            <a:off x="5826375" y="4551086"/>
            <a:ext cx="353650" cy="323427"/>
          </a:xfrm>
          <a:prstGeom prst="rect">
            <a:avLst/>
          </a:prstGeom>
          <a:noFill/>
          <a:ln>
            <a:noFill/>
          </a:ln>
        </p:spPr>
      </p:pic>
      <p:pic>
        <p:nvPicPr>
          <p:cNvPr id="145" name="Google Shape;145;p20"/>
          <p:cNvPicPr preferRelativeResize="0"/>
          <p:nvPr/>
        </p:nvPicPr>
        <p:blipFill rotWithShape="1">
          <a:blip r:embed="rId4">
            <a:alphaModFix/>
          </a:blip>
          <a:srcRect b="12838" l="0" r="9469" t="0"/>
          <a:stretch/>
        </p:blipFill>
        <p:spPr>
          <a:xfrm>
            <a:off x="2324574" y="1957625"/>
            <a:ext cx="3719725" cy="200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642375" y="296425"/>
            <a:ext cx="6186000" cy="44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Roboto Medium"/>
                <a:ea typeface="Roboto Medium"/>
                <a:cs typeface="Roboto Medium"/>
                <a:sym typeface="Roboto Medium"/>
              </a:rPr>
              <a:t>Grabaciones de video con el celular</a:t>
            </a:r>
            <a:endParaRPr sz="2400">
              <a:latin typeface="Roboto Medium"/>
              <a:ea typeface="Roboto Medium"/>
              <a:cs typeface="Roboto Medium"/>
              <a:sym typeface="Roboto Medium"/>
            </a:endParaRPr>
          </a:p>
        </p:txBody>
      </p:sp>
      <p:sp>
        <p:nvSpPr>
          <p:cNvPr id="151" name="Google Shape;151;p21"/>
          <p:cNvSpPr/>
          <p:nvPr/>
        </p:nvSpPr>
        <p:spPr>
          <a:xfrm>
            <a:off x="852925" y="808800"/>
            <a:ext cx="995400" cy="228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nvSpPr>
        <p:spPr>
          <a:xfrm>
            <a:off x="2656100" y="1457775"/>
            <a:ext cx="5712000" cy="22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Roboto"/>
                <a:ea typeface="Roboto"/>
                <a:cs typeface="Roboto"/>
                <a:sym typeface="Roboto"/>
              </a:rPr>
              <a:t>Deje transcurrir 5 segundos entre el tiempo que apretó el botón de grabar y el inicio de la acción.</a:t>
            </a:r>
            <a:endParaRPr sz="1800">
              <a:latin typeface="Roboto"/>
              <a:ea typeface="Roboto"/>
              <a:cs typeface="Roboto"/>
              <a:sym typeface="Roboto"/>
            </a:endParaRPr>
          </a:p>
          <a:p>
            <a:pPr indent="0" lvl="0" marL="0" rtl="0" algn="l">
              <a:spcBef>
                <a:spcPts val="0"/>
              </a:spcBef>
              <a:spcAft>
                <a:spcPts val="0"/>
              </a:spcAft>
              <a:buNone/>
            </a:pPr>
            <a:r>
              <a:rPr lang="e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rPr lang="es" sz="1800">
                <a:latin typeface="Roboto"/>
                <a:ea typeface="Roboto"/>
                <a:cs typeface="Roboto"/>
                <a:sym typeface="Roboto"/>
              </a:rPr>
              <a:t>Al terminar, deje pasar 5 segundos entre lo que terminó la acción y lo que suspende la grabación.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s" sz="1800">
                <a:latin typeface="Roboto"/>
                <a:ea typeface="Roboto"/>
                <a:cs typeface="Roboto"/>
                <a:sym typeface="Roboto"/>
              </a:rPr>
              <a:t>Eso le servirá para que las tomas no queden cortadas. </a:t>
            </a:r>
            <a:endParaRPr sz="1800">
              <a:latin typeface="Roboto"/>
              <a:ea typeface="Roboto"/>
              <a:cs typeface="Roboto"/>
              <a:sym typeface="Roboto"/>
            </a:endParaRPr>
          </a:p>
        </p:txBody>
      </p:sp>
      <p:sp>
        <p:nvSpPr>
          <p:cNvPr id="153" name="Google Shape;153;p21"/>
          <p:cNvSpPr txBox="1"/>
          <p:nvPr/>
        </p:nvSpPr>
        <p:spPr>
          <a:xfrm>
            <a:off x="5335275" y="4486738"/>
            <a:ext cx="36276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000"/>
              <a:t>Universidad Pedagógica del Estado de Sinaloa</a:t>
            </a:r>
            <a:endParaRPr sz="1000"/>
          </a:p>
          <a:p>
            <a:pPr indent="0" lvl="0" marL="0" rtl="0" algn="r">
              <a:spcBef>
                <a:spcPts val="0"/>
              </a:spcBef>
              <a:spcAft>
                <a:spcPts val="0"/>
              </a:spcAft>
              <a:buNone/>
            </a:pPr>
            <a:r>
              <a:rPr lang="es" sz="1000"/>
              <a:t>Coordinación Estatal de Comunicación Social</a:t>
            </a:r>
            <a:endParaRPr sz="1000"/>
          </a:p>
        </p:txBody>
      </p:sp>
      <p:pic>
        <p:nvPicPr>
          <p:cNvPr id="154" name="Google Shape;154;p21"/>
          <p:cNvPicPr preferRelativeResize="0"/>
          <p:nvPr/>
        </p:nvPicPr>
        <p:blipFill>
          <a:blip r:embed="rId3">
            <a:alphaModFix/>
          </a:blip>
          <a:stretch>
            <a:fillRect/>
          </a:stretch>
        </p:blipFill>
        <p:spPr>
          <a:xfrm>
            <a:off x="5809125" y="4559711"/>
            <a:ext cx="353650" cy="323427"/>
          </a:xfrm>
          <a:prstGeom prst="rect">
            <a:avLst/>
          </a:prstGeom>
          <a:noFill/>
          <a:ln>
            <a:noFill/>
          </a:ln>
        </p:spPr>
      </p:pic>
      <p:pic>
        <p:nvPicPr>
          <p:cNvPr id="155" name="Google Shape;155;p21"/>
          <p:cNvPicPr preferRelativeResize="0"/>
          <p:nvPr/>
        </p:nvPicPr>
        <p:blipFill>
          <a:blip r:embed="rId4">
            <a:alphaModFix/>
          </a:blip>
          <a:stretch>
            <a:fillRect/>
          </a:stretch>
        </p:blipFill>
        <p:spPr>
          <a:xfrm>
            <a:off x="1014000" y="1457775"/>
            <a:ext cx="1444217" cy="1540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